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352" r:id="rId4"/>
    <p:sldId id="258" r:id="rId5"/>
    <p:sldId id="418" r:id="rId6"/>
    <p:sldId id="421" r:id="rId7"/>
    <p:sldId id="419" r:id="rId8"/>
    <p:sldId id="422" r:id="rId9"/>
    <p:sldId id="423" r:id="rId10"/>
    <p:sldId id="425" r:id="rId11"/>
    <p:sldId id="429" r:id="rId12"/>
    <p:sldId id="426" r:id="rId13"/>
    <p:sldId id="427" r:id="rId14"/>
    <p:sldId id="428" r:id="rId15"/>
    <p:sldId id="430" r:id="rId16"/>
    <p:sldId id="404" r:id="rId17"/>
    <p:sldId id="431" r:id="rId18"/>
    <p:sldId id="432" r:id="rId19"/>
    <p:sldId id="433" r:id="rId20"/>
    <p:sldId id="434" r:id="rId21"/>
    <p:sldId id="435" r:id="rId22"/>
    <p:sldId id="436" r:id="rId23"/>
    <p:sldId id="441" r:id="rId24"/>
    <p:sldId id="442" r:id="rId25"/>
    <p:sldId id="437" r:id="rId26"/>
    <p:sldId id="438" r:id="rId27"/>
    <p:sldId id="439" r:id="rId28"/>
    <p:sldId id="440" r:id="rId29"/>
    <p:sldId id="443" r:id="rId30"/>
    <p:sldId id="445" r:id="rId31"/>
    <p:sldId id="446" r:id="rId32"/>
    <p:sldId id="447" r:id="rId33"/>
    <p:sldId id="449" r:id="rId34"/>
    <p:sldId id="448" r:id="rId35"/>
    <p:sldId id="450" r:id="rId36"/>
    <p:sldId id="451" r:id="rId37"/>
    <p:sldId id="452" r:id="rId38"/>
    <p:sldId id="453" r:id="rId39"/>
    <p:sldId id="454" r:id="rId40"/>
    <p:sldId id="456" r:id="rId41"/>
    <p:sldId id="457" r:id="rId42"/>
    <p:sldId id="458" r:id="rId43"/>
    <p:sldId id="459" r:id="rId44"/>
    <p:sldId id="460" r:id="rId45"/>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356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C19DAF-3E56-4D0F-BE17-078B678EAA78}" type="datetimeFigureOut">
              <a:rPr lang="es-ES" smtClean="0"/>
              <a:t>02/11/2020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04EFAE-55D7-489C-AA4D-8D434C5357D5}" type="slidenum">
              <a:rPr lang="es-ES" smtClean="0"/>
              <a:t>‹Nº›</a:t>
            </a:fld>
            <a:endParaRPr lang="es-ES"/>
          </a:p>
        </p:txBody>
      </p:sp>
    </p:spTree>
    <p:extLst>
      <p:ext uri="{BB962C8B-B14F-4D97-AF65-F5344CB8AC3E}">
        <p14:creationId xmlns:p14="http://schemas.microsoft.com/office/powerpoint/2010/main" val="386552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387A0ADC-2B56-4BC6-B4DB-3D035330DB61}" type="datetimeFigureOut">
              <a:rPr lang="es-ES" smtClean="0"/>
              <a:t>02/11/2020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73910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387A0ADC-2B56-4BC6-B4DB-3D035330DB61}" type="datetimeFigureOut">
              <a:rPr lang="es-ES" smtClean="0"/>
              <a:t>02/11/2020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1189261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387A0ADC-2B56-4BC6-B4DB-3D035330DB61}" type="datetimeFigureOut">
              <a:rPr lang="es-ES" smtClean="0"/>
              <a:t>02/11/2020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2309115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387A0ADC-2B56-4BC6-B4DB-3D035330DB61}" type="datetimeFigureOut">
              <a:rPr lang="es-ES" smtClean="0"/>
              <a:t>02/11/2020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3108048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387A0ADC-2B56-4BC6-B4DB-3D035330DB61}" type="datetimeFigureOut">
              <a:rPr lang="es-ES" smtClean="0"/>
              <a:t>02/11/2020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759727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387A0ADC-2B56-4BC6-B4DB-3D035330DB61}" type="datetimeFigureOut">
              <a:rPr lang="es-ES" smtClean="0"/>
              <a:t>02/11/2020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1891477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387A0ADC-2B56-4BC6-B4DB-3D035330DB61}" type="datetimeFigureOut">
              <a:rPr lang="es-ES" smtClean="0"/>
              <a:t>02/11/2020</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364689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387A0ADC-2B56-4BC6-B4DB-3D035330DB61}" type="datetimeFigureOut">
              <a:rPr lang="es-ES" smtClean="0"/>
              <a:t>02/11/2020</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201418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387A0ADC-2B56-4BC6-B4DB-3D035330DB61}" type="datetimeFigureOut">
              <a:rPr lang="es-ES" smtClean="0"/>
              <a:t>02/11/2020</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2369458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387A0ADC-2B56-4BC6-B4DB-3D035330DB61}" type="datetimeFigureOut">
              <a:rPr lang="es-ES" smtClean="0"/>
              <a:t>02/11/2020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3051758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387A0ADC-2B56-4BC6-B4DB-3D035330DB61}" type="datetimeFigureOut">
              <a:rPr lang="es-ES" smtClean="0"/>
              <a:t>02/11/2020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95503DE-2011-4CF2-8D47-D4CDE7398454}" type="slidenum">
              <a:rPr lang="es-ES" smtClean="0"/>
              <a:t>‹Nº›</a:t>
            </a:fld>
            <a:endParaRPr lang="es-ES"/>
          </a:p>
        </p:txBody>
      </p:sp>
    </p:spTree>
    <p:extLst>
      <p:ext uri="{BB962C8B-B14F-4D97-AF65-F5344CB8AC3E}">
        <p14:creationId xmlns:p14="http://schemas.microsoft.com/office/powerpoint/2010/main" val="4003219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7A0ADC-2B56-4BC6-B4DB-3D035330DB61}" type="datetimeFigureOut">
              <a:rPr lang="es-ES" smtClean="0"/>
              <a:t>02/11/2020</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503DE-2011-4CF2-8D47-D4CDE7398454}" type="slidenum">
              <a:rPr lang="es-ES" smtClean="0"/>
              <a:t>‹Nº›</a:t>
            </a:fld>
            <a:endParaRPr lang="es-ES"/>
          </a:p>
        </p:txBody>
      </p:sp>
    </p:spTree>
    <p:extLst>
      <p:ext uri="{BB962C8B-B14F-4D97-AF65-F5344CB8AC3E}">
        <p14:creationId xmlns:p14="http://schemas.microsoft.com/office/powerpoint/2010/main" val="4158540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43.xml"/><Relationship Id="rId3" Type="http://schemas.openxmlformats.org/officeDocument/2006/relationships/slide" Target="slide15.xml"/><Relationship Id="rId7" Type="http://schemas.openxmlformats.org/officeDocument/2006/relationships/slide" Target="slide35.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31.xml"/><Relationship Id="rId5" Type="http://schemas.openxmlformats.org/officeDocument/2006/relationships/slide" Target="slide29.xml"/><Relationship Id="rId4" Type="http://schemas.openxmlformats.org/officeDocument/2006/relationships/slide" Target="slide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292080" y="476672"/>
            <a:ext cx="3528392" cy="369332"/>
          </a:xfrm>
          <a:prstGeom prst="rect">
            <a:avLst/>
          </a:prstGeom>
          <a:noFill/>
        </p:spPr>
        <p:txBody>
          <a:bodyPr wrap="square" rtlCol="0">
            <a:spAutoFit/>
          </a:bodyPr>
          <a:lstStyle/>
          <a:p>
            <a:pPr algn="ctr"/>
            <a:r>
              <a:rPr lang="es-ES" dirty="0" smtClean="0">
                <a:solidFill>
                  <a:schemeClr val="bg1">
                    <a:lumMod val="75000"/>
                  </a:schemeClr>
                </a:solidFill>
                <a:latin typeface="Arial" pitchFamily="34" charset="0"/>
                <a:cs typeface="Arial" pitchFamily="34" charset="0"/>
              </a:rPr>
              <a:t>TECNOLOGÍA INDUSTRIAL II</a:t>
            </a:r>
            <a:endParaRPr lang="es-ES" dirty="0">
              <a:solidFill>
                <a:schemeClr val="bg1">
                  <a:lumMod val="75000"/>
                </a:schemeClr>
              </a:solidFill>
              <a:latin typeface="Arial" pitchFamily="34" charset="0"/>
              <a:cs typeface="Arial" pitchFamily="34" charset="0"/>
            </a:endParaRPr>
          </a:p>
        </p:txBody>
      </p:sp>
      <p:sp>
        <p:nvSpPr>
          <p:cNvPr id="5" name="4 CuadroTexto"/>
          <p:cNvSpPr txBox="1"/>
          <p:nvPr/>
        </p:nvSpPr>
        <p:spPr>
          <a:xfrm>
            <a:off x="2195736" y="3359894"/>
            <a:ext cx="4824536" cy="1077218"/>
          </a:xfrm>
          <a:prstGeom prst="rect">
            <a:avLst/>
          </a:prstGeom>
          <a:noFill/>
        </p:spPr>
        <p:txBody>
          <a:bodyPr wrap="square" rtlCol="0">
            <a:spAutoFit/>
          </a:bodyPr>
          <a:lstStyle/>
          <a:p>
            <a:pPr algn="ctr"/>
            <a:r>
              <a:rPr lang="es-ES" sz="3200" dirty="0" smtClean="0">
                <a:latin typeface="Arial" pitchFamily="34" charset="0"/>
                <a:cs typeface="Arial" pitchFamily="34" charset="0"/>
              </a:rPr>
              <a:t>PROPIEDADES Y</a:t>
            </a:r>
          </a:p>
          <a:p>
            <a:pPr algn="ctr"/>
            <a:r>
              <a:rPr lang="es-ES" sz="3200" dirty="0" smtClean="0">
                <a:latin typeface="Arial" pitchFamily="34" charset="0"/>
                <a:cs typeface="Arial" pitchFamily="34" charset="0"/>
              </a:rPr>
              <a:t>ENSAYOS</a:t>
            </a:r>
            <a:endParaRPr lang="es-ES" sz="3200" dirty="0">
              <a:latin typeface="Arial" pitchFamily="34" charset="0"/>
              <a:cs typeface="Arial" pitchFamily="34" charset="0"/>
            </a:endParaRPr>
          </a:p>
        </p:txBody>
      </p:sp>
      <p:sp>
        <p:nvSpPr>
          <p:cNvPr id="6" name="5 CuadroTexto"/>
          <p:cNvSpPr txBox="1"/>
          <p:nvPr/>
        </p:nvSpPr>
        <p:spPr>
          <a:xfrm>
            <a:off x="1763688" y="1484784"/>
            <a:ext cx="5616624" cy="584775"/>
          </a:xfrm>
          <a:prstGeom prst="rect">
            <a:avLst/>
          </a:prstGeom>
          <a:noFill/>
        </p:spPr>
        <p:txBody>
          <a:bodyPr wrap="square" rtlCol="0">
            <a:spAutoFit/>
          </a:bodyPr>
          <a:lstStyle/>
          <a:p>
            <a:pPr algn="ctr"/>
            <a:r>
              <a:rPr lang="es-ES" sz="3200" dirty="0" smtClean="0">
                <a:solidFill>
                  <a:schemeClr val="tx1">
                    <a:lumMod val="50000"/>
                    <a:lumOff val="50000"/>
                  </a:schemeClr>
                </a:solidFill>
                <a:latin typeface="Arial" pitchFamily="34" charset="0"/>
                <a:cs typeface="Arial" pitchFamily="34" charset="0"/>
              </a:rPr>
              <a:t>BLOQUE I: MATERIALES</a:t>
            </a:r>
            <a:endParaRPr lang="es-ES" sz="3200" dirty="0">
              <a:solidFill>
                <a:schemeClr val="tx1">
                  <a:lumMod val="50000"/>
                  <a:lumOff val="50000"/>
                </a:schemeClr>
              </a:solidFill>
              <a:latin typeface="Arial" pitchFamily="34" charset="0"/>
              <a:cs typeface="Arial" pitchFamily="34" charset="0"/>
            </a:endParaRPr>
          </a:p>
        </p:txBody>
      </p:sp>
      <p:sp>
        <p:nvSpPr>
          <p:cNvPr id="7" name="6 CuadroTexto"/>
          <p:cNvSpPr txBox="1"/>
          <p:nvPr/>
        </p:nvSpPr>
        <p:spPr>
          <a:xfrm>
            <a:off x="2195736" y="2711822"/>
            <a:ext cx="4824536" cy="584775"/>
          </a:xfrm>
          <a:prstGeom prst="rect">
            <a:avLst/>
          </a:prstGeom>
          <a:noFill/>
        </p:spPr>
        <p:txBody>
          <a:bodyPr wrap="square" rtlCol="0">
            <a:spAutoFit/>
          </a:bodyPr>
          <a:lstStyle/>
          <a:p>
            <a:pPr algn="ctr"/>
            <a:r>
              <a:rPr lang="es-ES" sz="3200" dirty="0" smtClean="0">
                <a:latin typeface="Arial" pitchFamily="34" charset="0"/>
                <a:cs typeface="Arial" pitchFamily="34" charset="0"/>
              </a:rPr>
              <a:t>TEMA 4:</a:t>
            </a:r>
            <a:endParaRPr lang="es-ES" sz="3200" dirty="0">
              <a:latin typeface="Arial" pitchFamily="34" charset="0"/>
              <a:cs typeface="Arial" pitchFamily="34" charset="0"/>
            </a:endParaRPr>
          </a:p>
        </p:txBody>
      </p:sp>
      <p:sp>
        <p:nvSpPr>
          <p:cNvPr id="8" name="7 CuadroTexto"/>
          <p:cNvSpPr txBox="1"/>
          <p:nvPr/>
        </p:nvSpPr>
        <p:spPr>
          <a:xfrm>
            <a:off x="5292080" y="5939988"/>
            <a:ext cx="3528392" cy="369332"/>
          </a:xfrm>
          <a:prstGeom prst="rect">
            <a:avLst/>
          </a:prstGeom>
          <a:noFill/>
        </p:spPr>
        <p:txBody>
          <a:bodyPr wrap="square" rtlCol="0">
            <a:spAutoFit/>
          </a:bodyPr>
          <a:lstStyle/>
          <a:p>
            <a:pPr algn="ctr"/>
            <a:r>
              <a:rPr lang="es-ES" dirty="0" smtClean="0">
                <a:solidFill>
                  <a:schemeClr val="bg1">
                    <a:lumMod val="75000"/>
                  </a:schemeClr>
                </a:solidFill>
                <a:latin typeface="Arial" pitchFamily="34" charset="0"/>
                <a:cs typeface="Arial" pitchFamily="34" charset="0"/>
              </a:rPr>
              <a:t>Daniel Gallardo García</a:t>
            </a:r>
            <a:endParaRPr lang="es-ES" dirty="0">
              <a:solidFill>
                <a:schemeClr val="bg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9332064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1692771"/>
          </a:xfrm>
          <a:prstGeom prst="rect">
            <a:avLst/>
          </a:prstGeom>
          <a:noFill/>
        </p:spPr>
        <p:txBody>
          <a:bodyPr wrap="square" rtlCol="0">
            <a:spAutoFit/>
          </a:bodyPr>
          <a:lstStyle/>
          <a:p>
            <a:r>
              <a:rPr lang="es-ES" sz="3200" dirty="0" smtClean="0"/>
              <a:t>1.2. PROPIEDADES FÍSICAS</a:t>
            </a:r>
          </a:p>
          <a:p>
            <a:endParaRPr lang="es-ES" sz="2400" dirty="0"/>
          </a:p>
          <a:p>
            <a:pPr algn="just"/>
            <a:r>
              <a:rPr lang="es-ES" sz="2400" dirty="0" smtClean="0"/>
              <a:t>Son propiedades que no afectan a las estructuras y composición de un material.</a:t>
            </a:r>
            <a:endParaRPr lang="es-ES" sz="2400" dirty="0"/>
          </a:p>
        </p:txBody>
      </p:sp>
      <mc:AlternateContent xmlns:mc="http://schemas.openxmlformats.org/markup-compatibility/2006">
        <mc:Choice xmlns:a14="http://schemas.microsoft.com/office/drawing/2010/main" Requires="a14">
          <p:sp>
            <p:nvSpPr>
              <p:cNvPr id="38" name="37 CuadroTexto"/>
              <p:cNvSpPr txBox="1"/>
              <p:nvPr/>
            </p:nvSpPr>
            <p:spPr>
              <a:xfrm>
                <a:off x="683568" y="2435404"/>
                <a:ext cx="7992888" cy="3837782"/>
              </a:xfrm>
              <a:prstGeom prst="rect">
                <a:avLst/>
              </a:prstGeom>
              <a:noFill/>
            </p:spPr>
            <p:txBody>
              <a:bodyPr wrap="square" rtlCol="0">
                <a:spAutoFit/>
              </a:bodyPr>
              <a:lstStyle/>
              <a:p>
                <a:pPr algn="just"/>
                <a:r>
                  <a:rPr lang="es-ES" sz="2000" b="1" dirty="0" smtClean="0"/>
                  <a:t>PESO ESPECÍFICO</a:t>
                </a:r>
                <a:r>
                  <a:rPr lang="es-ES" sz="2000" dirty="0" smtClean="0"/>
                  <a:t>: Es el peso por unidad de volumen.</a:t>
                </a:r>
              </a:p>
              <a:p>
                <a:pPr algn="just"/>
                <a:endParaRPr lang="es-ES" sz="2000" dirty="0"/>
              </a:p>
              <a:p>
                <a:pPr algn="just"/>
                <a:r>
                  <a:rPr lang="es-ES" sz="2000" b="1" dirty="0" smtClean="0"/>
                  <a:t>DENSIDAD</a:t>
                </a:r>
                <a:r>
                  <a:rPr lang="es-ES" sz="2000" dirty="0" smtClean="0"/>
                  <a:t>: Es la cantidad de masa por unidad de volumen.</a:t>
                </a:r>
              </a:p>
              <a:p>
                <a:pPr algn="just"/>
                <a:endParaRPr lang="es-ES" sz="2000" dirty="0"/>
              </a:p>
              <a:p>
                <a:pPr algn="just"/>
                <a:r>
                  <a:rPr lang="es-ES" sz="2000" b="1" dirty="0" smtClean="0"/>
                  <a:t>CALOR ESPECÍFICO </a:t>
                </a:r>
                <a:r>
                  <a:rPr lang="es-ES" sz="2000" dirty="0" smtClean="0"/>
                  <a:t>(</a:t>
                </a:r>
                <a:r>
                  <a:rPr lang="es-ES" sz="2000" i="1" dirty="0"/>
                  <a:t>C</a:t>
                </a:r>
                <a:r>
                  <a:rPr lang="es-ES" sz="2000" i="1" baseline="-25000" dirty="0"/>
                  <a:t>e</a:t>
                </a:r>
                <a:r>
                  <a:rPr lang="es-ES" sz="2000" dirty="0" smtClean="0"/>
                  <a:t>): Es la cantidad de calor (energía) necesaria para subir 1 grado centígrado una unidad de masa del material (sin que sufra ningún cambio de estado).</a:t>
                </a:r>
              </a:p>
              <a:p>
                <a:pPr algn="just"/>
                <a14:m>
                  <m:oMathPara xmlns:m="http://schemas.openxmlformats.org/officeDocument/2006/math">
                    <m:oMathParaPr>
                      <m:jc m:val="centerGroup"/>
                    </m:oMathParaPr>
                    <m:oMath xmlns:m="http://schemas.openxmlformats.org/officeDocument/2006/math">
                      <m:r>
                        <a:rPr lang="es-ES" sz="2000" i="1">
                          <a:latin typeface="Cambria Math"/>
                        </a:rPr>
                        <m:t>𝑄</m:t>
                      </m:r>
                      <m:r>
                        <a:rPr lang="es-ES" sz="2000" i="1">
                          <a:latin typeface="Cambria Math"/>
                        </a:rPr>
                        <m:t>=</m:t>
                      </m:r>
                      <m:r>
                        <a:rPr lang="es-ES" sz="2000" b="0" i="1" smtClean="0">
                          <a:latin typeface="Cambria Math"/>
                        </a:rPr>
                        <m:t>𝑚</m:t>
                      </m:r>
                      <m:r>
                        <a:rPr lang="es-ES" sz="2000" i="1">
                          <a:latin typeface="Cambria Math"/>
                        </a:rPr>
                        <m:t>·</m:t>
                      </m:r>
                      <m:sSub>
                        <m:sSubPr>
                          <m:ctrlPr>
                            <a:rPr lang="es-ES" sz="2000" i="1">
                              <a:latin typeface="Cambria Math"/>
                            </a:rPr>
                          </m:ctrlPr>
                        </m:sSubPr>
                        <m:e>
                          <m:r>
                            <a:rPr lang="es-ES" sz="2000" i="1">
                              <a:latin typeface="Cambria Math"/>
                            </a:rPr>
                            <m:t>𝐶</m:t>
                          </m:r>
                        </m:e>
                        <m:sub>
                          <m:r>
                            <a:rPr lang="es-ES" sz="2000" i="1">
                              <a:latin typeface="Cambria Math"/>
                            </a:rPr>
                            <m:t>𝑝</m:t>
                          </m:r>
                        </m:sub>
                      </m:sSub>
                      <m:r>
                        <a:rPr lang="es-ES" sz="2000" i="1">
                          <a:latin typeface="Cambria Math"/>
                        </a:rPr>
                        <m:t>·∆</m:t>
                      </m:r>
                      <m:r>
                        <a:rPr lang="es-ES" sz="2000" i="1">
                          <a:latin typeface="Cambria Math"/>
                        </a:rPr>
                        <m:t>𝑇</m:t>
                      </m:r>
                    </m:oMath>
                  </m:oMathPara>
                </a14:m>
                <a:endParaRPr lang="es-ES" sz="2000" dirty="0" smtClean="0"/>
              </a:p>
              <a:p>
                <a:pPr algn="just"/>
                <a:endParaRPr lang="es-ES" sz="2000" dirty="0" smtClean="0"/>
              </a:p>
              <a:p>
                <a:pPr algn="just"/>
                <a:r>
                  <a:rPr lang="es-ES" sz="2000" b="1" dirty="0"/>
                  <a:t>CALOR </a:t>
                </a:r>
                <a:r>
                  <a:rPr lang="es-ES" sz="2000" b="1" dirty="0" smtClean="0"/>
                  <a:t>LATENTE </a:t>
                </a:r>
                <a:r>
                  <a:rPr lang="es-ES" sz="2000" dirty="0" smtClean="0"/>
                  <a:t>(</a:t>
                </a:r>
                <a:r>
                  <a:rPr lang="es-ES" sz="2000" dirty="0" err="1" smtClean="0"/>
                  <a:t>L</a:t>
                </a:r>
                <a:r>
                  <a:rPr lang="es-ES" sz="2000" i="1" baseline="-25000" dirty="0" err="1" smtClean="0"/>
                  <a:t>f</a:t>
                </a:r>
                <a:r>
                  <a:rPr lang="es-ES" sz="2000" dirty="0" smtClean="0"/>
                  <a:t> ,</a:t>
                </a:r>
                <a:r>
                  <a:rPr lang="es-ES" sz="2000" dirty="0" err="1" smtClean="0"/>
                  <a:t>L</a:t>
                </a:r>
                <a:r>
                  <a:rPr lang="es-ES" sz="2000" i="1" baseline="-25000" dirty="0" err="1" smtClean="0"/>
                  <a:t>v</a:t>
                </a:r>
                <a:r>
                  <a:rPr lang="es-ES" sz="2000" dirty="0" smtClean="0"/>
                  <a:t>): </a:t>
                </a:r>
                <a:r>
                  <a:rPr lang="es-ES" sz="2000" dirty="0"/>
                  <a:t>Es la cantidad de calor (energía) necesaria para </a:t>
                </a:r>
                <a:r>
                  <a:rPr lang="es-ES" sz="2000" dirty="0" smtClean="0"/>
                  <a:t>cambiar de estado </a:t>
                </a:r>
                <a:r>
                  <a:rPr lang="es-ES" sz="2000" dirty="0"/>
                  <a:t>una unidad de masa del </a:t>
                </a:r>
                <a:r>
                  <a:rPr lang="es-ES" sz="2000" dirty="0" smtClean="0"/>
                  <a:t>material.</a:t>
                </a:r>
                <a:endParaRPr lang="es-ES" sz="2000" dirty="0"/>
              </a:p>
              <a:p>
                <a:pPr algn="just"/>
                <a14:m>
                  <m:oMathPara xmlns:m="http://schemas.openxmlformats.org/officeDocument/2006/math">
                    <m:oMathParaPr>
                      <m:jc m:val="centerGroup"/>
                    </m:oMathParaPr>
                    <m:oMath xmlns:m="http://schemas.openxmlformats.org/officeDocument/2006/math">
                      <m:r>
                        <a:rPr lang="es-ES" sz="2000" i="1">
                          <a:latin typeface="Cambria Math"/>
                        </a:rPr>
                        <m:t>𝑄</m:t>
                      </m:r>
                      <m:r>
                        <a:rPr lang="es-ES" sz="2000" i="1">
                          <a:latin typeface="Cambria Math"/>
                        </a:rPr>
                        <m:t>=</m:t>
                      </m:r>
                      <m:r>
                        <a:rPr lang="es-ES" sz="2000" i="1">
                          <a:latin typeface="Cambria Math"/>
                        </a:rPr>
                        <m:t>𝑚</m:t>
                      </m:r>
                      <m:r>
                        <a:rPr lang="es-ES" sz="2000" i="1">
                          <a:latin typeface="Cambria Math"/>
                        </a:rPr>
                        <m:t>·</m:t>
                      </m:r>
                      <m:sSub>
                        <m:sSubPr>
                          <m:ctrlPr>
                            <a:rPr lang="es-ES" sz="2000" i="1">
                              <a:latin typeface="Cambria Math"/>
                            </a:rPr>
                          </m:ctrlPr>
                        </m:sSubPr>
                        <m:e>
                          <m:r>
                            <a:rPr lang="es-ES" sz="2000" b="0" i="1" smtClean="0">
                              <a:latin typeface="Cambria Math"/>
                            </a:rPr>
                            <m:t>𝐿</m:t>
                          </m:r>
                        </m:e>
                        <m:sub>
                          <m:r>
                            <a:rPr lang="es-ES" sz="2000" b="0" i="1" smtClean="0">
                              <a:latin typeface="Cambria Math"/>
                            </a:rPr>
                            <m:t>𝑓</m:t>
                          </m:r>
                        </m:sub>
                      </m:sSub>
                    </m:oMath>
                  </m:oMathPara>
                </a14:m>
                <a:endParaRPr lang="es-ES" sz="2000" dirty="0"/>
              </a:p>
            </p:txBody>
          </p:sp>
        </mc:Choice>
        <mc:Fallback>
          <p:sp>
            <p:nvSpPr>
              <p:cNvPr id="38" name="37 CuadroTexto"/>
              <p:cNvSpPr txBox="1">
                <a:spLocks noRot="1" noChangeAspect="1" noMove="1" noResize="1" noEditPoints="1" noAdjustHandles="1" noChangeArrowheads="1" noChangeShapeType="1" noTextEdit="1"/>
              </p:cNvSpPr>
              <p:nvPr/>
            </p:nvSpPr>
            <p:spPr>
              <a:xfrm>
                <a:off x="683568" y="2435404"/>
                <a:ext cx="7992888" cy="3837782"/>
              </a:xfrm>
              <a:prstGeom prst="rect">
                <a:avLst/>
              </a:prstGeom>
              <a:blipFill rotWithShape="1">
                <a:blip r:embed="rId2"/>
                <a:stretch>
                  <a:fillRect l="-763" t="-795" r="-839"/>
                </a:stretch>
              </a:blipFill>
            </p:spPr>
            <p:txBody>
              <a:bodyPr/>
              <a:lstStyle/>
              <a:p>
                <a:r>
                  <a:rPr lang="es-ES">
                    <a:noFill/>
                  </a:rPr>
                  <a:t> </a:t>
                </a:r>
              </a:p>
            </p:txBody>
          </p:sp>
        </mc:Fallback>
      </mc:AlternateContent>
    </p:spTree>
    <p:extLst>
      <p:ext uri="{BB962C8B-B14F-4D97-AF65-F5344CB8AC3E}">
        <p14:creationId xmlns:p14="http://schemas.microsoft.com/office/powerpoint/2010/main" val="375027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764704"/>
            <a:ext cx="7992888" cy="5016758"/>
          </a:xfrm>
          <a:prstGeom prst="rect">
            <a:avLst/>
          </a:prstGeom>
          <a:noFill/>
        </p:spPr>
        <p:txBody>
          <a:bodyPr wrap="square" rtlCol="0">
            <a:spAutoFit/>
          </a:bodyPr>
          <a:lstStyle/>
          <a:p>
            <a:r>
              <a:rPr lang="es-ES" sz="2000" b="1" dirty="0" smtClean="0"/>
              <a:t>DILATACIÓN TÉRMICA</a:t>
            </a:r>
            <a:r>
              <a:rPr lang="es-ES" sz="2000" dirty="0" smtClean="0"/>
              <a:t>: Cuantifica el cambio de las dimensiones del material debidas a una variación de la temperatura.</a:t>
            </a:r>
          </a:p>
          <a:p>
            <a:endParaRPr lang="es-ES" sz="2000" dirty="0"/>
          </a:p>
          <a:p>
            <a:endParaRPr lang="es-ES" sz="2000" b="1" dirty="0" smtClean="0"/>
          </a:p>
          <a:p>
            <a:endParaRPr lang="es-ES" sz="2000" b="1" dirty="0"/>
          </a:p>
          <a:p>
            <a:endParaRPr lang="es-ES" sz="2000" b="1" dirty="0" smtClean="0"/>
          </a:p>
          <a:p>
            <a:endParaRPr lang="es-ES" sz="2000" dirty="0"/>
          </a:p>
          <a:p>
            <a:r>
              <a:rPr lang="es-ES" sz="2000" b="1" dirty="0"/>
              <a:t>CONDUCTIVIDAD TÉRMICA </a:t>
            </a:r>
            <a:r>
              <a:rPr lang="es-ES" sz="2000" dirty="0"/>
              <a:t>(</a:t>
            </a:r>
            <a:r>
              <a:rPr lang="es-ES" sz="2000" i="1" dirty="0"/>
              <a:t>K</a:t>
            </a:r>
            <a:r>
              <a:rPr lang="es-ES" sz="2000" dirty="0"/>
              <a:t>)</a:t>
            </a:r>
            <a:r>
              <a:rPr lang="el-GR" sz="2000" dirty="0"/>
              <a:t> </a:t>
            </a:r>
            <a:r>
              <a:rPr lang="es-ES" sz="2000" dirty="0"/>
              <a:t>: Indica la facilidad con la que el calor se transmite a través del material.</a:t>
            </a:r>
          </a:p>
          <a:p>
            <a:endParaRPr lang="es-ES" sz="2000" b="1" dirty="0" smtClean="0"/>
          </a:p>
          <a:p>
            <a:r>
              <a:rPr lang="es-ES" sz="2000" b="1" dirty="0" smtClean="0"/>
              <a:t>CONDUCTIVIDAD ELÉCTRICA </a:t>
            </a:r>
            <a:r>
              <a:rPr lang="es-ES" sz="2000" dirty="0" smtClean="0"/>
              <a:t>(</a:t>
            </a:r>
            <a:r>
              <a:rPr lang="el-GR" sz="2000" dirty="0" smtClean="0"/>
              <a:t>σ</a:t>
            </a:r>
            <a:r>
              <a:rPr lang="es-ES" sz="2000" dirty="0" smtClean="0"/>
              <a:t>)</a:t>
            </a:r>
            <a:r>
              <a:rPr lang="el-GR" sz="2000" dirty="0" smtClean="0"/>
              <a:t> </a:t>
            </a:r>
            <a:r>
              <a:rPr lang="es-ES" sz="2000" dirty="0" smtClean="0"/>
              <a:t>: Indica la facilidad que presenta un material para ser atravesado por una corriente eléctrica (es la inversa de la resistividad eléctrica (</a:t>
            </a:r>
            <a:r>
              <a:rPr lang="el-GR" sz="2000" dirty="0" smtClean="0"/>
              <a:t>ρ</a:t>
            </a:r>
            <a:r>
              <a:rPr lang="es-ES" sz="2000" dirty="0" smtClean="0"/>
              <a:t>)).</a:t>
            </a:r>
          </a:p>
          <a:p>
            <a:endParaRPr lang="es-ES" sz="2000" dirty="0"/>
          </a:p>
          <a:p>
            <a:r>
              <a:rPr lang="es-ES" sz="2000" b="1" dirty="0" smtClean="0"/>
              <a:t>TEMPERATURA DE FUSIÓN </a:t>
            </a:r>
            <a:r>
              <a:rPr lang="es-ES" sz="2000" dirty="0" smtClean="0"/>
              <a:t>(</a:t>
            </a:r>
            <a:r>
              <a:rPr lang="es-ES" sz="2000" dirty="0" err="1" smtClean="0"/>
              <a:t>T</a:t>
            </a:r>
            <a:r>
              <a:rPr lang="es-ES" sz="2000" baseline="-25000" dirty="0" err="1" smtClean="0"/>
              <a:t>f</a:t>
            </a:r>
            <a:r>
              <a:rPr lang="es-ES" sz="2000" dirty="0" smtClean="0"/>
              <a:t>)</a:t>
            </a:r>
            <a:r>
              <a:rPr lang="el-GR" sz="2000" dirty="0" smtClean="0"/>
              <a:t> </a:t>
            </a:r>
            <a:r>
              <a:rPr lang="es-ES" sz="2000" b="1" dirty="0" smtClean="0"/>
              <a:t>Y TEMPERATURA DE EBULLICIÓN </a:t>
            </a:r>
            <a:r>
              <a:rPr lang="es-ES" sz="2000" dirty="0" smtClean="0"/>
              <a:t>(T</a:t>
            </a:r>
            <a:r>
              <a:rPr lang="es-ES" sz="2000" baseline="-25000" dirty="0" smtClean="0"/>
              <a:t>e</a:t>
            </a:r>
            <a:r>
              <a:rPr lang="es-ES" sz="2000" dirty="0" smtClean="0"/>
              <a:t>): Son las temperaturas en las que se produce los cambios de estado.</a:t>
            </a:r>
            <a:endParaRPr lang="es-ES" sz="20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484784"/>
            <a:ext cx="4152900"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038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1692771"/>
          </a:xfrm>
          <a:prstGeom prst="rect">
            <a:avLst/>
          </a:prstGeom>
          <a:noFill/>
        </p:spPr>
        <p:txBody>
          <a:bodyPr wrap="square" rtlCol="0">
            <a:spAutoFit/>
          </a:bodyPr>
          <a:lstStyle/>
          <a:p>
            <a:r>
              <a:rPr lang="es-ES" sz="3200" dirty="0" smtClean="0"/>
              <a:t>1.3. PROPIEDADES QUÍMICAS</a:t>
            </a:r>
          </a:p>
          <a:p>
            <a:endParaRPr lang="es-ES" sz="2400" dirty="0"/>
          </a:p>
          <a:p>
            <a:r>
              <a:rPr lang="es-ES" sz="2400" dirty="0" smtClean="0"/>
              <a:t>Son propiedades que afectan a la estructura y composición de un material.</a:t>
            </a:r>
            <a:endParaRPr lang="es-ES" sz="2400" dirty="0"/>
          </a:p>
        </p:txBody>
      </p:sp>
      <p:sp>
        <p:nvSpPr>
          <p:cNvPr id="38" name="37 CuadroTexto"/>
          <p:cNvSpPr txBox="1"/>
          <p:nvPr/>
        </p:nvSpPr>
        <p:spPr>
          <a:xfrm>
            <a:off x="683568" y="2276872"/>
            <a:ext cx="7992888" cy="4524315"/>
          </a:xfrm>
          <a:prstGeom prst="rect">
            <a:avLst/>
          </a:prstGeom>
          <a:noFill/>
        </p:spPr>
        <p:txBody>
          <a:bodyPr wrap="square" rtlCol="0">
            <a:spAutoFit/>
          </a:bodyPr>
          <a:lstStyle/>
          <a:p>
            <a:pPr algn="just"/>
            <a:r>
              <a:rPr lang="es-ES" sz="2400" b="1" dirty="0" smtClean="0"/>
              <a:t>OXIDACIÓN</a:t>
            </a:r>
            <a:r>
              <a:rPr lang="es-ES" sz="2400" dirty="0" smtClean="0"/>
              <a:t>: La oxidación es un fenómeno superficial, produciéndose óxido sobre la superficie del metal. Con un pulido o lijado se puede recuperar sin ningún deterioro la superficie metálica. La oxidación es el proceso previo a la corrosión. Eliminando la oxidación se produce corrosión.</a:t>
            </a:r>
            <a:endParaRPr lang="es-ES" sz="2400" dirty="0" smtClean="0"/>
          </a:p>
          <a:p>
            <a:endParaRPr lang="es-ES" sz="2400" dirty="0"/>
          </a:p>
          <a:p>
            <a:pPr algn="just"/>
            <a:r>
              <a:rPr lang="es-ES" sz="2400" b="1" dirty="0" smtClean="0"/>
              <a:t>CORROSIÓN</a:t>
            </a:r>
            <a:r>
              <a:rPr lang="es-ES" sz="2400" dirty="0" smtClean="0"/>
              <a:t>: Se produce cuando el metal es atacado electroquímicamente (por </a:t>
            </a:r>
            <a:r>
              <a:rPr lang="es-ES" sz="2400" dirty="0" smtClean="0"/>
              <a:t>óxido u otro agente corrosivo) </a:t>
            </a:r>
            <a:r>
              <a:rPr lang="es-ES" sz="2400" dirty="0" smtClean="0"/>
              <a:t>y se produce un deterioro en el cuerpo del material que hace que se degrade, y por más que se pula, lije o esmerile, la superficie no se puede recuperar, y queda con pequeños pozos, grietas y/o deformaciones.</a:t>
            </a:r>
            <a:endParaRPr lang="es-ES" sz="2400" dirty="0"/>
          </a:p>
        </p:txBody>
      </p:sp>
    </p:spTree>
    <p:extLst>
      <p:ext uri="{BB962C8B-B14F-4D97-AF65-F5344CB8AC3E}">
        <p14:creationId xmlns:p14="http://schemas.microsoft.com/office/powerpoint/2010/main" val="29727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1692771"/>
          </a:xfrm>
          <a:prstGeom prst="rect">
            <a:avLst/>
          </a:prstGeom>
          <a:noFill/>
        </p:spPr>
        <p:txBody>
          <a:bodyPr wrap="square" rtlCol="0">
            <a:spAutoFit/>
          </a:bodyPr>
          <a:lstStyle/>
          <a:p>
            <a:r>
              <a:rPr lang="es-ES" sz="3200" dirty="0" smtClean="0"/>
              <a:t>1.4. PROPIEDADES TECNOLÓGICAS</a:t>
            </a:r>
          </a:p>
          <a:p>
            <a:endParaRPr lang="es-ES" sz="2400" dirty="0"/>
          </a:p>
          <a:p>
            <a:pPr algn="just"/>
            <a:r>
              <a:rPr lang="es-ES" sz="2400" dirty="0" smtClean="0"/>
              <a:t>Indican la mayor o menor disposición de un material para poder ser trabajado de determinada manera.</a:t>
            </a:r>
            <a:endParaRPr lang="es-ES" sz="2400" dirty="0"/>
          </a:p>
        </p:txBody>
      </p:sp>
      <p:sp>
        <p:nvSpPr>
          <p:cNvPr id="38" name="37 CuadroTexto"/>
          <p:cNvSpPr txBox="1"/>
          <p:nvPr/>
        </p:nvSpPr>
        <p:spPr>
          <a:xfrm>
            <a:off x="683568" y="2435404"/>
            <a:ext cx="7992888" cy="2677656"/>
          </a:xfrm>
          <a:prstGeom prst="rect">
            <a:avLst/>
          </a:prstGeom>
          <a:noFill/>
        </p:spPr>
        <p:txBody>
          <a:bodyPr wrap="square" rtlCol="0">
            <a:spAutoFit/>
          </a:bodyPr>
          <a:lstStyle/>
          <a:p>
            <a:pPr algn="just"/>
            <a:r>
              <a:rPr lang="es-ES" sz="2400" b="1" dirty="0"/>
              <a:t>MALEABILIDAD</a:t>
            </a:r>
            <a:r>
              <a:rPr lang="es-ES" sz="2400" dirty="0"/>
              <a:t>: Es la capacidad que presenta un material para ser deformado mediante esfuerzos de compresión (aplastamiento), transformándose en láminas finas.</a:t>
            </a:r>
          </a:p>
          <a:p>
            <a:pPr algn="just"/>
            <a:endParaRPr lang="es-ES" sz="2400" dirty="0"/>
          </a:p>
          <a:p>
            <a:pPr algn="just"/>
            <a:r>
              <a:rPr lang="es-ES" sz="2400" b="1" dirty="0"/>
              <a:t>DUCTILIDAD</a:t>
            </a:r>
            <a:r>
              <a:rPr lang="es-ES" sz="2400" dirty="0"/>
              <a:t>: Es la capacidad que presenta un material para ser deformado mediante esfuerzos de tracción (alargamiento), transformándose en hilos.</a:t>
            </a:r>
          </a:p>
        </p:txBody>
      </p:sp>
    </p:spTree>
    <p:extLst>
      <p:ext uri="{BB962C8B-B14F-4D97-AF65-F5344CB8AC3E}">
        <p14:creationId xmlns:p14="http://schemas.microsoft.com/office/powerpoint/2010/main" val="211139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444728"/>
            <a:ext cx="7992888" cy="3046988"/>
          </a:xfrm>
          <a:prstGeom prst="rect">
            <a:avLst/>
          </a:prstGeom>
          <a:noFill/>
        </p:spPr>
        <p:txBody>
          <a:bodyPr wrap="square" rtlCol="0">
            <a:spAutoFit/>
          </a:bodyPr>
          <a:lstStyle/>
          <a:p>
            <a:pPr algn="just"/>
            <a:r>
              <a:rPr lang="es-ES" sz="2400" b="1" dirty="0" smtClean="0"/>
              <a:t>ACRITUD</a:t>
            </a:r>
            <a:r>
              <a:rPr lang="es-ES" sz="2400" dirty="0" smtClean="0"/>
              <a:t>: Aumento de la dureza, fragilidad y resistencia en ciertos metales como consecuencia de la deformación en frío.</a:t>
            </a:r>
          </a:p>
          <a:p>
            <a:pPr algn="just"/>
            <a:endParaRPr lang="es-ES" sz="2400" dirty="0"/>
          </a:p>
          <a:p>
            <a:pPr algn="just"/>
            <a:r>
              <a:rPr lang="es-ES" sz="2400" b="1" dirty="0" smtClean="0"/>
              <a:t>MAQUINABILIDAD</a:t>
            </a:r>
            <a:r>
              <a:rPr lang="es-ES" sz="2400" dirty="0" smtClean="0"/>
              <a:t>: Facilidad de tiene un cuerpo a dejarse cortar por arranque de viruta.</a:t>
            </a:r>
          </a:p>
          <a:p>
            <a:pPr algn="just"/>
            <a:endParaRPr lang="es-ES" sz="2400" dirty="0"/>
          </a:p>
          <a:p>
            <a:pPr algn="just"/>
            <a:r>
              <a:rPr lang="es-ES" sz="2400" b="1" dirty="0" smtClean="0"/>
              <a:t>COLABILIDAD</a:t>
            </a:r>
            <a:r>
              <a:rPr lang="es-ES" sz="2400" dirty="0" smtClean="0"/>
              <a:t>: Aptitud que tiene material fundido para llenar un molde.</a:t>
            </a:r>
            <a:endParaRPr lang="es-ES" sz="2400"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3933056"/>
            <a:ext cx="5083324" cy="2063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38" y="3828484"/>
            <a:ext cx="2897849" cy="2272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563887" y="3880769"/>
            <a:ext cx="136570" cy="2168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99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755576" y="980728"/>
            <a:ext cx="7416824" cy="523220"/>
          </a:xfrm>
          <a:prstGeom prst="rect">
            <a:avLst/>
          </a:prstGeom>
          <a:noFill/>
        </p:spPr>
        <p:txBody>
          <a:bodyPr wrap="square" rtlCol="0">
            <a:spAutoFit/>
          </a:bodyPr>
          <a:lstStyle/>
          <a:p>
            <a:r>
              <a:rPr lang="es-ES" sz="2800" dirty="0" smtClean="0">
                <a:latin typeface="Arial" pitchFamily="34" charset="0"/>
                <a:cs typeface="Arial" pitchFamily="34" charset="0"/>
              </a:rPr>
              <a:t>2. ENSAYOS</a:t>
            </a:r>
            <a:endParaRPr lang="es-ES" sz="2800" dirty="0">
              <a:latin typeface="Arial" pitchFamily="34" charset="0"/>
              <a:cs typeface="Arial" pitchFamily="34" charset="0"/>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3988" y="489530"/>
            <a:ext cx="3988604" cy="59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6092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1200329"/>
          </a:xfrm>
          <a:prstGeom prst="rect">
            <a:avLst/>
          </a:prstGeom>
          <a:noFill/>
        </p:spPr>
        <p:txBody>
          <a:bodyPr wrap="square" rtlCol="0">
            <a:spAutoFit/>
          </a:bodyPr>
          <a:lstStyle/>
          <a:p>
            <a:pPr algn="just"/>
            <a:r>
              <a:rPr lang="es-ES" sz="2400" dirty="0" smtClean="0"/>
              <a:t>La </a:t>
            </a:r>
            <a:r>
              <a:rPr lang="es-ES" sz="2400" b="1" dirty="0" smtClean="0"/>
              <a:t>elección del material más adecuado </a:t>
            </a:r>
            <a:r>
              <a:rPr lang="es-ES" sz="2400" dirty="0" smtClean="0"/>
              <a:t>para la construcción de un elemento mecánico o estructural exige el conocimiento previo de sus principales propiedades técnicas.</a:t>
            </a:r>
            <a:endParaRPr lang="es-ES" sz="2400" dirty="0"/>
          </a:p>
        </p:txBody>
      </p:sp>
      <p:sp>
        <p:nvSpPr>
          <p:cNvPr id="3" name="2 CuadroTexto"/>
          <p:cNvSpPr txBox="1"/>
          <p:nvPr/>
        </p:nvSpPr>
        <p:spPr>
          <a:xfrm>
            <a:off x="683568" y="2075364"/>
            <a:ext cx="7992888" cy="3046988"/>
          </a:xfrm>
          <a:prstGeom prst="rect">
            <a:avLst/>
          </a:prstGeom>
          <a:noFill/>
        </p:spPr>
        <p:txBody>
          <a:bodyPr wrap="square" rtlCol="0">
            <a:spAutoFit/>
          </a:bodyPr>
          <a:lstStyle/>
          <a:p>
            <a:pPr algn="just"/>
            <a:r>
              <a:rPr lang="es-ES" sz="2400" dirty="0" smtClean="0"/>
              <a:t>Los </a:t>
            </a:r>
            <a:r>
              <a:rPr lang="es-ES" sz="2400" b="1" dirty="0" smtClean="0"/>
              <a:t>ensayos de materiales</a:t>
            </a:r>
            <a:r>
              <a:rPr lang="es-ES" sz="2400" dirty="0" smtClean="0"/>
              <a:t> tienen como objetivo poner de manifiesto las propiedades de los materiales. Estas propiedades pueden ser:</a:t>
            </a:r>
          </a:p>
          <a:p>
            <a:pPr marL="342900" indent="-342900" algn="just">
              <a:buFont typeface="Arial" pitchFamily="34" charset="0"/>
              <a:buChar char="•"/>
            </a:pPr>
            <a:r>
              <a:rPr lang="es-ES" sz="2400" dirty="0" smtClean="0"/>
              <a:t>Características física o químicas</a:t>
            </a:r>
          </a:p>
          <a:p>
            <a:pPr marL="342900" indent="-342900" algn="just">
              <a:buFont typeface="Arial" pitchFamily="34" charset="0"/>
              <a:buChar char="•"/>
            </a:pPr>
            <a:r>
              <a:rPr lang="es-ES" sz="2400" dirty="0" smtClean="0"/>
              <a:t>Aptitud para su conformación por deformación</a:t>
            </a:r>
          </a:p>
          <a:p>
            <a:pPr marL="342900" indent="-342900" algn="just">
              <a:buFont typeface="Arial" pitchFamily="34" charset="0"/>
              <a:buChar char="•"/>
            </a:pPr>
            <a:r>
              <a:rPr lang="es-ES" sz="2400" dirty="0" smtClean="0"/>
              <a:t>Grado de homogeneidad de su estructura</a:t>
            </a:r>
          </a:p>
          <a:p>
            <a:pPr marL="342900" indent="-342900" algn="just">
              <a:buFont typeface="Arial" pitchFamily="34" charset="0"/>
              <a:buChar char="•"/>
            </a:pPr>
            <a:r>
              <a:rPr lang="es-ES" sz="2400" dirty="0" smtClean="0"/>
              <a:t>Su resistencia mecánica</a:t>
            </a:r>
          </a:p>
          <a:p>
            <a:pPr marL="342900" indent="-342900" algn="just">
              <a:buFont typeface="Arial" pitchFamily="34" charset="0"/>
              <a:buChar char="•"/>
            </a:pPr>
            <a:r>
              <a:rPr lang="es-ES" sz="2400" dirty="0" smtClean="0"/>
              <a:t>Su comportamiento en servicio</a:t>
            </a:r>
            <a:endParaRPr lang="es-ES" sz="2400" dirty="0"/>
          </a:p>
        </p:txBody>
      </p:sp>
    </p:spTree>
    <p:extLst>
      <p:ext uri="{BB962C8B-B14F-4D97-AF65-F5344CB8AC3E}">
        <p14:creationId xmlns:p14="http://schemas.microsoft.com/office/powerpoint/2010/main" val="232229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187624" y="188640"/>
            <a:ext cx="6840760" cy="461665"/>
          </a:xfrm>
          <a:prstGeom prst="rect">
            <a:avLst/>
          </a:prstGeom>
          <a:noFill/>
        </p:spPr>
        <p:txBody>
          <a:bodyPr wrap="square" rtlCol="0">
            <a:spAutoFit/>
          </a:bodyPr>
          <a:lstStyle/>
          <a:p>
            <a:pPr algn="just"/>
            <a:r>
              <a:rPr lang="es-ES" sz="2400" b="1" dirty="0" smtClean="0"/>
              <a:t>CLASIFICACIÓN DE LOS ENSAYOS DE MATERIALES</a:t>
            </a:r>
            <a:endParaRPr lang="es-ES" sz="2400" dirty="0"/>
          </a:p>
        </p:txBody>
      </p:sp>
      <p:sp>
        <p:nvSpPr>
          <p:cNvPr id="9" name="8 CuadroTexto"/>
          <p:cNvSpPr txBox="1"/>
          <p:nvPr/>
        </p:nvSpPr>
        <p:spPr>
          <a:xfrm>
            <a:off x="755576" y="1274640"/>
            <a:ext cx="3312368" cy="830997"/>
          </a:xfrm>
          <a:prstGeom prst="rect">
            <a:avLst/>
          </a:prstGeom>
          <a:noFill/>
        </p:spPr>
        <p:txBody>
          <a:bodyPr wrap="square" rtlCol="0">
            <a:spAutoFit/>
          </a:bodyPr>
          <a:lstStyle/>
          <a:p>
            <a:pPr algn="ctr"/>
            <a:r>
              <a:rPr lang="es-ES" sz="2400" b="1" dirty="0" smtClean="0"/>
              <a:t>ENSAYOS DESTRUCTIVOS</a:t>
            </a:r>
            <a:endParaRPr lang="es-ES" sz="2400" dirty="0"/>
          </a:p>
        </p:txBody>
      </p:sp>
      <p:sp>
        <p:nvSpPr>
          <p:cNvPr id="13" name="12 CuadroTexto"/>
          <p:cNvSpPr txBox="1"/>
          <p:nvPr/>
        </p:nvSpPr>
        <p:spPr>
          <a:xfrm>
            <a:off x="5216193" y="1268760"/>
            <a:ext cx="2884199" cy="830997"/>
          </a:xfrm>
          <a:prstGeom prst="rect">
            <a:avLst/>
          </a:prstGeom>
          <a:noFill/>
        </p:spPr>
        <p:txBody>
          <a:bodyPr wrap="square" rtlCol="0">
            <a:spAutoFit/>
          </a:bodyPr>
          <a:lstStyle/>
          <a:p>
            <a:pPr algn="ctr"/>
            <a:r>
              <a:rPr lang="es-ES" sz="2400" b="1" dirty="0" smtClean="0"/>
              <a:t>ENSAYOS NO DESTRUCTIVOS</a:t>
            </a:r>
            <a:endParaRPr lang="es-ES" sz="2400" dirty="0"/>
          </a:p>
        </p:txBody>
      </p:sp>
      <p:cxnSp>
        <p:nvCxnSpPr>
          <p:cNvPr id="14" name="13 Conector recto de flecha"/>
          <p:cNvCxnSpPr>
            <a:endCxn id="9" idx="0"/>
          </p:cNvCxnSpPr>
          <p:nvPr/>
        </p:nvCxnSpPr>
        <p:spPr>
          <a:xfrm flipH="1">
            <a:off x="2411760" y="598944"/>
            <a:ext cx="1512168" cy="675696"/>
          </a:xfrm>
          <a:prstGeom prst="straightConnector1">
            <a:avLst/>
          </a:prstGeom>
          <a:ln w="571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a:endCxn id="13" idx="0"/>
          </p:cNvCxnSpPr>
          <p:nvPr/>
        </p:nvCxnSpPr>
        <p:spPr>
          <a:xfrm>
            <a:off x="5076056" y="598944"/>
            <a:ext cx="1582237" cy="669816"/>
          </a:xfrm>
          <a:prstGeom prst="straightConnector1">
            <a:avLst/>
          </a:prstGeom>
          <a:ln w="571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17 CuadroTexto"/>
          <p:cNvSpPr txBox="1"/>
          <p:nvPr/>
        </p:nvSpPr>
        <p:spPr>
          <a:xfrm>
            <a:off x="-612576" y="3059781"/>
            <a:ext cx="3312368" cy="461665"/>
          </a:xfrm>
          <a:prstGeom prst="rect">
            <a:avLst/>
          </a:prstGeom>
          <a:noFill/>
        </p:spPr>
        <p:txBody>
          <a:bodyPr wrap="square" rtlCol="0">
            <a:spAutoFit/>
          </a:bodyPr>
          <a:lstStyle/>
          <a:p>
            <a:pPr algn="ctr"/>
            <a:r>
              <a:rPr lang="es-ES" sz="2400" b="1" dirty="0" smtClean="0"/>
              <a:t>MECÁNICOS</a:t>
            </a:r>
            <a:endParaRPr lang="es-ES" sz="2400" dirty="0"/>
          </a:p>
        </p:txBody>
      </p:sp>
      <p:sp>
        <p:nvSpPr>
          <p:cNvPr id="19" name="18 CuadroTexto"/>
          <p:cNvSpPr txBox="1"/>
          <p:nvPr/>
        </p:nvSpPr>
        <p:spPr>
          <a:xfrm>
            <a:off x="2339752" y="3059780"/>
            <a:ext cx="2884199" cy="461665"/>
          </a:xfrm>
          <a:prstGeom prst="rect">
            <a:avLst/>
          </a:prstGeom>
          <a:noFill/>
        </p:spPr>
        <p:txBody>
          <a:bodyPr wrap="square" rtlCol="0">
            <a:spAutoFit/>
          </a:bodyPr>
          <a:lstStyle/>
          <a:p>
            <a:pPr algn="ctr"/>
            <a:r>
              <a:rPr lang="es-ES" sz="2400" b="1" dirty="0" smtClean="0"/>
              <a:t>TECNOLÓGICOS</a:t>
            </a:r>
            <a:endParaRPr lang="es-ES" sz="2400" dirty="0"/>
          </a:p>
        </p:txBody>
      </p:sp>
      <p:cxnSp>
        <p:nvCxnSpPr>
          <p:cNvPr id="20" name="19 Conector recto de flecha"/>
          <p:cNvCxnSpPr>
            <a:stCxn id="9" idx="2"/>
            <a:endCxn id="18" idx="0"/>
          </p:cNvCxnSpPr>
          <p:nvPr/>
        </p:nvCxnSpPr>
        <p:spPr>
          <a:xfrm flipH="1">
            <a:off x="1043608" y="2105637"/>
            <a:ext cx="1368152" cy="954144"/>
          </a:xfrm>
          <a:prstGeom prst="straightConnector1">
            <a:avLst/>
          </a:prstGeom>
          <a:ln w="571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20 Conector recto de flecha"/>
          <p:cNvCxnSpPr>
            <a:stCxn id="9" idx="2"/>
            <a:endCxn id="19" idx="0"/>
          </p:cNvCxnSpPr>
          <p:nvPr/>
        </p:nvCxnSpPr>
        <p:spPr>
          <a:xfrm>
            <a:off x="2411760" y="2105637"/>
            <a:ext cx="1370092" cy="954143"/>
          </a:xfrm>
          <a:prstGeom prst="straightConnector1">
            <a:avLst/>
          </a:prstGeom>
          <a:ln w="571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21 CuadroTexto"/>
          <p:cNvSpPr txBox="1"/>
          <p:nvPr/>
        </p:nvSpPr>
        <p:spPr>
          <a:xfrm>
            <a:off x="3995936" y="3951096"/>
            <a:ext cx="3312368" cy="461665"/>
          </a:xfrm>
          <a:prstGeom prst="rect">
            <a:avLst/>
          </a:prstGeom>
          <a:noFill/>
        </p:spPr>
        <p:txBody>
          <a:bodyPr wrap="square" rtlCol="0">
            <a:spAutoFit/>
          </a:bodyPr>
          <a:lstStyle/>
          <a:p>
            <a:pPr algn="ctr"/>
            <a:r>
              <a:rPr lang="es-ES" sz="2400" b="1" dirty="0" smtClean="0"/>
              <a:t>ESTRUCTURALES</a:t>
            </a:r>
            <a:endParaRPr lang="es-ES" sz="2400" dirty="0"/>
          </a:p>
        </p:txBody>
      </p:sp>
      <p:sp>
        <p:nvSpPr>
          <p:cNvPr id="23" name="22 CuadroTexto"/>
          <p:cNvSpPr txBox="1"/>
          <p:nvPr/>
        </p:nvSpPr>
        <p:spPr>
          <a:xfrm>
            <a:off x="6516216" y="3951095"/>
            <a:ext cx="2884199" cy="830997"/>
          </a:xfrm>
          <a:prstGeom prst="rect">
            <a:avLst/>
          </a:prstGeom>
          <a:noFill/>
        </p:spPr>
        <p:txBody>
          <a:bodyPr wrap="square" rtlCol="0">
            <a:spAutoFit/>
          </a:bodyPr>
          <a:lstStyle/>
          <a:p>
            <a:pPr algn="ctr"/>
            <a:r>
              <a:rPr lang="es-ES" sz="2400" b="1" dirty="0" smtClean="0"/>
              <a:t>ENSAYOS DE DEFECTOS</a:t>
            </a:r>
            <a:endParaRPr lang="es-ES" sz="2400" dirty="0"/>
          </a:p>
        </p:txBody>
      </p:sp>
      <p:cxnSp>
        <p:nvCxnSpPr>
          <p:cNvPr id="24" name="23 Conector recto de flecha"/>
          <p:cNvCxnSpPr>
            <a:stCxn id="13" idx="2"/>
            <a:endCxn id="22" idx="0"/>
          </p:cNvCxnSpPr>
          <p:nvPr/>
        </p:nvCxnSpPr>
        <p:spPr>
          <a:xfrm flipH="1">
            <a:off x="5652120" y="2099757"/>
            <a:ext cx="1006173" cy="1851339"/>
          </a:xfrm>
          <a:prstGeom prst="straightConnector1">
            <a:avLst/>
          </a:prstGeom>
          <a:ln w="571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a:stCxn id="13" idx="2"/>
            <a:endCxn id="23" idx="0"/>
          </p:cNvCxnSpPr>
          <p:nvPr/>
        </p:nvCxnSpPr>
        <p:spPr>
          <a:xfrm>
            <a:off x="6658293" y="2099757"/>
            <a:ext cx="1300023" cy="1851338"/>
          </a:xfrm>
          <a:prstGeom prst="straightConnector1">
            <a:avLst/>
          </a:prstGeom>
          <a:ln w="571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756592" y="5415607"/>
            <a:ext cx="3312368" cy="461665"/>
          </a:xfrm>
          <a:prstGeom prst="rect">
            <a:avLst/>
          </a:prstGeom>
          <a:noFill/>
        </p:spPr>
        <p:txBody>
          <a:bodyPr wrap="square" rtlCol="0">
            <a:spAutoFit/>
          </a:bodyPr>
          <a:lstStyle/>
          <a:p>
            <a:pPr algn="ctr"/>
            <a:r>
              <a:rPr lang="es-ES" sz="2400" b="1" dirty="0" smtClean="0"/>
              <a:t>ESTÁTICOS</a:t>
            </a:r>
            <a:endParaRPr lang="es-ES" sz="2400" dirty="0"/>
          </a:p>
        </p:txBody>
      </p:sp>
      <p:sp>
        <p:nvSpPr>
          <p:cNvPr id="29" name="28 CuadroTexto"/>
          <p:cNvSpPr txBox="1"/>
          <p:nvPr/>
        </p:nvSpPr>
        <p:spPr>
          <a:xfrm>
            <a:off x="1187624" y="5415607"/>
            <a:ext cx="2884199" cy="461665"/>
          </a:xfrm>
          <a:prstGeom prst="rect">
            <a:avLst/>
          </a:prstGeom>
          <a:noFill/>
        </p:spPr>
        <p:txBody>
          <a:bodyPr wrap="square" rtlCol="0">
            <a:spAutoFit/>
          </a:bodyPr>
          <a:lstStyle/>
          <a:p>
            <a:pPr algn="ctr"/>
            <a:r>
              <a:rPr lang="es-ES" sz="2400" b="1" dirty="0" smtClean="0"/>
              <a:t>DINÁMICOS</a:t>
            </a:r>
            <a:endParaRPr lang="es-ES" sz="2400" dirty="0"/>
          </a:p>
        </p:txBody>
      </p:sp>
      <p:cxnSp>
        <p:nvCxnSpPr>
          <p:cNvPr id="30" name="29 Conector recto de flecha"/>
          <p:cNvCxnSpPr>
            <a:stCxn id="18" idx="2"/>
            <a:endCxn id="28" idx="0"/>
          </p:cNvCxnSpPr>
          <p:nvPr/>
        </p:nvCxnSpPr>
        <p:spPr>
          <a:xfrm flipH="1">
            <a:off x="899592" y="3521446"/>
            <a:ext cx="144016" cy="1894161"/>
          </a:xfrm>
          <a:prstGeom prst="straightConnector1">
            <a:avLst/>
          </a:prstGeom>
          <a:ln w="5715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30 Conector recto de flecha"/>
          <p:cNvCxnSpPr>
            <a:stCxn id="18" idx="2"/>
            <a:endCxn id="29" idx="0"/>
          </p:cNvCxnSpPr>
          <p:nvPr/>
        </p:nvCxnSpPr>
        <p:spPr>
          <a:xfrm>
            <a:off x="1043608" y="3521446"/>
            <a:ext cx="1586116" cy="1894161"/>
          </a:xfrm>
          <a:prstGeom prst="straightConnector1">
            <a:avLst/>
          </a:prstGeom>
          <a:ln w="5715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71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anim calcmode="lin" valueType="num">
                                      <p:cBhvr>
                                        <p:cTn id="41" dur="1000" fill="hold"/>
                                        <p:tgtEl>
                                          <p:spTgt spid="20"/>
                                        </p:tgtEl>
                                        <p:attrNameLst>
                                          <p:attrName>ppt_x</p:attrName>
                                        </p:attrNameLst>
                                      </p:cBhvr>
                                      <p:tavLst>
                                        <p:tav tm="0">
                                          <p:val>
                                            <p:strVal val="#ppt_x"/>
                                          </p:val>
                                        </p:tav>
                                        <p:tav tm="100000">
                                          <p:val>
                                            <p:strVal val="#ppt_x"/>
                                          </p:val>
                                        </p:tav>
                                      </p:tavLst>
                                    </p:anim>
                                    <p:anim calcmode="lin" valueType="num">
                                      <p:cBhvr>
                                        <p:cTn id="42" dur="1000" fill="hold"/>
                                        <p:tgtEl>
                                          <p:spTgt spid="20"/>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42"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anim calcmode="lin" valueType="num">
                                      <p:cBhvr>
                                        <p:cTn id="54" dur="1000" fill="hold"/>
                                        <p:tgtEl>
                                          <p:spTgt spid="21"/>
                                        </p:tgtEl>
                                        <p:attrNameLst>
                                          <p:attrName>ppt_x</p:attrName>
                                        </p:attrNameLst>
                                      </p:cBhvr>
                                      <p:tavLst>
                                        <p:tav tm="0">
                                          <p:val>
                                            <p:strVal val="#ppt_x"/>
                                          </p:val>
                                        </p:tav>
                                        <p:tav tm="100000">
                                          <p:val>
                                            <p:strVal val="#ppt_x"/>
                                          </p:val>
                                        </p:tav>
                                      </p:tavLst>
                                    </p:anim>
                                    <p:anim calcmode="lin" valueType="num">
                                      <p:cBhvr>
                                        <p:cTn id="55" dur="1000" fill="hold"/>
                                        <p:tgtEl>
                                          <p:spTgt spid="21"/>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42"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1000"/>
                                        <p:tgtEl>
                                          <p:spTgt spid="19"/>
                                        </p:tgtEl>
                                      </p:cBhvr>
                                    </p:animEffect>
                                    <p:anim calcmode="lin" valueType="num">
                                      <p:cBhvr>
                                        <p:cTn id="60" dur="1000" fill="hold"/>
                                        <p:tgtEl>
                                          <p:spTgt spid="19"/>
                                        </p:tgtEl>
                                        <p:attrNameLst>
                                          <p:attrName>ppt_x</p:attrName>
                                        </p:attrNameLst>
                                      </p:cBhvr>
                                      <p:tavLst>
                                        <p:tav tm="0">
                                          <p:val>
                                            <p:strVal val="#ppt_x"/>
                                          </p:val>
                                        </p:tav>
                                        <p:tav tm="100000">
                                          <p:val>
                                            <p:strVal val="#ppt_x"/>
                                          </p:val>
                                        </p:tav>
                                      </p:tavLst>
                                    </p:anim>
                                    <p:anim calcmode="lin" valueType="num">
                                      <p:cBhvr>
                                        <p:cTn id="6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1000"/>
                                        <p:tgtEl>
                                          <p:spTgt spid="24"/>
                                        </p:tgtEl>
                                      </p:cBhvr>
                                    </p:animEffect>
                                    <p:anim calcmode="lin" valueType="num">
                                      <p:cBhvr>
                                        <p:cTn id="67" dur="1000" fill="hold"/>
                                        <p:tgtEl>
                                          <p:spTgt spid="24"/>
                                        </p:tgtEl>
                                        <p:attrNameLst>
                                          <p:attrName>ppt_x</p:attrName>
                                        </p:attrNameLst>
                                      </p:cBhvr>
                                      <p:tavLst>
                                        <p:tav tm="0">
                                          <p:val>
                                            <p:strVal val="#ppt_x"/>
                                          </p:val>
                                        </p:tav>
                                        <p:tav tm="100000">
                                          <p:val>
                                            <p:strVal val="#ppt_x"/>
                                          </p:val>
                                        </p:tav>
                                      </p:tavLst>
                                    </p:anim>
                                    <p:anim calcmode="lin" valueType="num">
                                      <p:cBhvr>
                                        <p:cTn id="68" dur="1000" fill="hold"/>
                                        <p:tgtEl>
                                          <p:spTgt spid="24"/>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1000"/>
                                        <p:tgtEl>
                                          <p:spTgt spid="22"/>
                                        </p:tgtEl>
                                      </p:cBhvr>
                                    </p:animEffect>
                                    <p:anim calcmode="lin" valueType="num">
                                      <p:cBhvr>
                                        <p:cTn id="73" dur="1000" fill="hold"/>
                                        <p:tgtEl>
                                          <p:spTgt spid="22"/>
                                        </p:tgtEl>
                                        <p:attrNameLst>
                                          <p:attrName>ppt_x</p:attrName>
                                        </p:attrNameLst>
                                      </p:cBhvr>
                                      <p:tavLst>
                                        <p:tav tm="0">
                                          <p:val>
                                            <p:strVal val="#ppt_x"/>
                                          </p:val>
                                        </p:tav>
                                        <p:tav tm="100000">
                                          <p:val>
                                            <p:strVal val="#ppt_x"/>
                                          </p:val>
                                        </p:tav>
                                      </p:tavLst>
                                    </p:anim>
                                    <p:anim calcmode="lin" valueType="num">
                                      <p:cBhvr>
                                        <p:cTn id="7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1000"/>
                                        <p:tgtEl>
                                          <p:spTgt spid="25"/>
                                        </p:tgtEl>
                                      </p:cBhvr>
                                    </p:animEffect>
                                    <p:anim calcmode="lin" valueType="num">
                                      <p:cBhvr>
                                        <p:cTn id="80" dur="1000" fill="hold"/>
                                        <p:tgtEl>
                                          <p:spTgt spid="25"/>
                                        </p:tgtEl>
                                        <p:attrNameLst>
                                          <p:attrName>ppt_x</p:attrName>
                                        </p:attrNameLst>
                                      </p:cBhvr>
                                      <p:tavLst>
                                        <p:tav tm="0">
                                          <p:val>
                                            <p:strVal val="#ppt_x"/>
                                          </p:val>
                                        </p:tav>
                                        <p:tav tm="100000">
                                          <p:val>
                                            <p:strVal val="#ppt_x"/>
                                          </p:val>
                                        </p:tav>
                                      </p:tavLst>
                                    </p:anim>
                                    <p:anim calcmode="lin" valueType="num">
                                      <p:cBhvr>
                                        <p:cTn id="81" dur="1000" fill="hold"/>
                                        <p:tgtEl>
                                          <p:spTgt spid="25"/>
                                        </p:tgtEl>
                                        <p:attrNameLst>
                                          <p:attrName>ppt_y</p:attrName>
                                        </p:attrNameLst>
                                      </p:cBhvr>
                                      <p:tavLst>
                                        <p:tav tm="0">
                                          <p:val>
                                            <p:strVal val="#ppt_y+.1"/>
                                          </p:val>
                                        </p:tav>
                                        <p:tav tm="100000">
                                          <p:val>
                                            <p:strVal val="#ppt_y"/>
                                          </p:val>
                                        </p:tav>
                                      </p:tavLst>
                                    </p:anim>
                                  </p:childTnLst>
                                </p:cTn>
                              </p:par>
                            </p:childTnLst>
                          </p:cTn>
                        </p:par>
                        <p:par>
                          <p:cTn id="82" fill="hold">
                            <p:stCondLst>
                              <p:cond delay="1000"/>
                            </p:stCondLst>
                            <p:childTnLst>
                              <p:par>
                                <p:cTn id="83" presetID="42" presetClass="entr" presetSubtype="0" fill="hold" grpId="0"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1000"/>
                                        <p:tgtEl>
                                          <p:spTgt spid="23"/>
                                        </p:tgtEl>
                                      </p:cBhvr>
                                    </p:animEffect>
                                    <p:anim calcmode="lin" valueType="num">
                                      <p:cBhvr>
                                        <p:cTn id="86" dur="1000" fill="hold"/>
                                        <p:tgtEl>
                                          <p:spTgt spid="23"/>
                                        </p:tgtEl>
                                        <p:attrNameLst>
                                          <p:attrName>ppt_x</p:attrName>
                                        </p:attrNameLst>
                                      </p:cBhvr>
                                      <p:tavLst>
                                        <p:tav tm="0">
                                          <p:val>
                                            <p:strVal val="#ppt_x"/>
                                          </p:val>
                                        </p:tav>
                                        <p:tav tm="100000">
                                          <p:val>
                                            <p:strVal val="#ppt_x"/>
                                          </p:val>
                                        </p:tav>
                                      </p:tavLst>
                                    </p:anim>
                                    <p:anim calcmode="lin" valueType="num">
                                      <p:cBhvr>
                                        <p:cTn id="8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1000"/>
                                        <p:tgtEl>
                                          <p:spTgt spid="30"/>
                                        </p:tgtEl>
                                      </p:cBhvr>
                                    </p:animEffect>
                                    <p:anim calcmode="lin" valueType="num">
                                      <p:cBhvr>
                                        <p:cTn id="93" dur="1000" fill="hold"/>
                                        <p:tgtEl>
                                          <p:spTgt spid="30"/>
                                        </p:tgtEl>
                                        <p:attrNameLst>
                                          <p:attrName>ppt_x</p:attrName>
                                        </p:attrNameLst>
                                      </p:cBhvr>
                                      <p:tavLst>
                                        <p:tav tm="0">
                                          <p:val>
                                            <p:strVal val="#ppt_x"/>
                                          </p:val>
                                        </p:tav>
                                        <p:tav tm="100000">
                                          <p:val>
                                            <p:strVal val="#ppt_x"/>
                                          </p:val>
                                        </p:tav>
                                      </p:tavLst>
                                    </p:anim>
                                    <p:anim calcmode="lin" valueType="num">
                                      <p:cBhvr>
                                        <p:cTn id="94" dur="1000" fill="hold"/>
                                        <p:tgtEl>
                                          <p:spTgt spid="30"/>
                                        </p:tgtEl>
                                        <p:attrNameLst>
                                          <p:attrName>ppt_y</p:attrName>
                                        </p:attrNameLst>
                                      </p:cBhvr>
                                      <p:tavLst>
                                        <p:tav tm="0">
                                          <p:val>
                                            <p:strVal val="#ppt_y+.1"/>
                                          </p:val>
                                        </p:tav>
                                        <p:tav tm="100000">
                                          <p:val>
                                            <p:strVal val="#ppt_y"/>
                                          </p:val>
                                        </p:tav>
                                      </p:tavLst>
                                    </p:anim>
                                  </p:childTnLst>
                                </p:cTn>
                              </p:par>
                            </p:childTnLst>
                          </p:cTn>
                        </p:par>
                        <p:par>
                          <p:cTn id="95" fill="hold">
                            <p:stCondLst>
                              <p:cond delay="1000"/>
                            </p:stCondLst>
                            <p:childTnLst>
                              <p:par>
                                <p:cTn id="96" presetID="42" presetClass="entr" presetSubtype="0" fill="hold" grpId="0" nodeType="after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fade">
                                      <p:cBhvr>
                                        <p:cTn id="98" dur="1000"/>
                                        <p:tgtEl>
                                          <p:spTgt spid="28"/>
                                        </p:tgtEl>
                                      </p:cBhvr>
                                    </p:animEffect>
                                    <p:anim calcmode="lin" valueType="num">
                                      <p:cBhvr>
                                        <p:cTn id="99" dur="1000" fill="hold"/>
                                        <p:tgtEl>
                                          <p:spTgt spid="28"/>
                                        </p:tgtEl>
                                        <p:attrNameLst>
                                          <p:attrName>ppt_x</p:attrName>
                                        </p:attrNameLst>
                                      </p:cBhvr>
                                      <p:tavLst>
                                        <p:tav tm="0">
                                          <p:val>
                                            <p:strVal val="#ppt_x"/>
                                          </p:val>
                                        </p:tav>
                                        <p:tav tm="100000">
                                          <p:val>
                                            <p:strVal val="#ppt_x"/>
                                          </p:val>
                                        </p:tav>
                                      </p:tavLst>
                                    </p:anim>
                                    <p:anim calcmode="lin" valueType="num">
                                      <p:cBhvr>
                                        <p:cTn id="10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1000"/>
                                        <p:tgtEl>
                                          <p:spTgt spid="31"/>
                                        </p:tgtEl>
                                      </p:cBhvr>
                                    </p:animEffect>
                                    <p:anim calcmode="lin" valueType="num">
                                      <p:cBhvr>
                                        <p:cTn id="106" dur="1000" fill="hold"/>
                                        <p:tgtEl>
                                          <p:spTgt spid="31"/>
                                        </p:tgtEl>
                                        <p:attrNameLst>
                                          <p:attrName>ppt_x</p:attrName>
                                        </p:attrNameLst>
                                      </p:cBhvr>
                                      <p:tavLst>
                                        <p:tav tm="0">
                                          <p:val>
                                            <p:strVal val="#ppt_x"/>
                                          </p:val>
                                        </p:tav>
                                        <p:tav tm="100000">
                                          <p:val>
                                            <p:strVal val="#ppt_x"/>
                                          </p:val>
                                        </p:tav>
                                      </p:tavLst>
                                    </p:anim>
                                    <p:anim calcmode="lin" valueType="num">
                                      <p:cBhvr>
                                        <p:cTn id="107" dur="1000" fill="hold"/>
                                        <p:tgtEl>
                                          <p:spTgt spid="31"/>
                                        </p:tgtEl>
                                        <p:attrNameLst>
                                          <p:attrName>ppt_y</p:attrName>
                                        </p:attrNameLst>
                                      </p:cBhvr>
                                      <p:tavLst>
                                        <p:tav tm="0">
                                          <p:val>
                                            <p:strVal val="#ppt_y+.1"/>
                                          </p:val>
                                        </p:tav>
                                        <p:tav tm="100000">
                                          <p:val>
                                            <p:strVal val="#ppt_y"/>
                                          </p:val>
                                        </p:tav>
                                      </p:tavLst>
                                    </p:anim>
                                  </p:childTnLst>
                                </p:cTn>
                              </p:par>
                            </p:childTnLst>
                          </p:cTn>
                        </p:par>
                        <p:par>
                          <p:cTn id="108" fill="hold">
                            <p:stCondLst>
                              <p:cond delay="1000"/>
                            </p:stCondLst>
                            <p:childTnLst>
                              <p:par>
                                <p:cTn id="109" presetID="42"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anim calcmode="lin" valueType="num">
                                      <p:cBhvr>
                                        <p:cTn id="112" dur="1000" fill="hold"/>
                                        <p:tgtEl>
                                          <p:spTgt spid="29"/>
                                        </p:tgtEl>
                                        <p:attrNameLst>
                                          <p:attrName>ppt_x</p:attrName>
                                        </p:attrNameLst>
                                      </p:cBhvr>
                                      <p:tavLst>
                                        <p:tav tm="0">
                                          <p:val>
                                            <p:strVal val="#ppt_x"/>
                                          </p:val>
                                        </p:tav>
                                        <p:tav tm="100000">
                                          <p:val>
                                            <p:strVal val="#ppt_x"/>
                                          </p:val>
                                        </p:tav>
                                      </p:tavLst>
                                    </p:anim>
                                    <p:anim calcmode="lin" valueType="num">
                                      <p:cBhvr>
                                        <p:cTn id="11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8" grpId="0"/>
      <p:bldP spid="19" grpId="0"/>
      <p:bldP spid="22" grpId="0"/>
      <p:bldP spid="23" grpId="0"/>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187624" y="188640"/>
            <a:ext cx="6840760" cy="461665"/>
          </a:xfrm>
          <a:prstGeom prst="rect">
            <a:avLst/>
          </a:prstGeom>
          <a:noFill/>
        </p:spPr>
        <p:txBody>
          <a:bodyPr wrap="square" rtlCol="0">
            <a:spAutoFit/>
          </a:bodyPr>
          <a:lstStyle/>
          <a:p>
            <a:pPr algn="just"/>
            <a:r>
              <a:rPr lang="es-ES" sz="2400" b="1" dirty="0" smtClean="0"/>
              <a:t>CLASIFICACIÓN DE LOS ENSAYOS DE MATERIALES</a:t>
            </a:r>
            <a:endParaRPr lang="es-ES" sz="2400" dirty="0"/>
          </a:p>
        </p:txBody>
      </p:sp>
      <p:sp>
        <p:nvSpPr>
          <p:cNvPr id="9" name="8 CuadroTexto"/>
          <p:cNvSpPr txBox="1"/>
          <p:nvPr/>
        </p:nvSpPr>
        <p:spPr>
          <a:xfrm>
            <a:off x="755576" y="1274640"/>
            <a:ext cx="3312368" cy="830997"/>
          </a:xfrm>
          <a:prstGeom prst="rect">
            <a:avLst/>
          </a:prstGeom>
          <a:noFill/>
        </p:spPr>
        <p:txBody>
          <a:bodyPr wrap="square" rtlCol="0">
            <a:spAutoFit/>
          </a:bodyPr>
          <a:lstStyle/>
          <a:p>
            <a:pPr algn="ctr"/>
            <a:r>
              <a:rPr lang="es-ES" sz="2400" b="1" dirty="0" smtClean="0"/>
              <a:t>ENSAYOS DESTRUCTIVOS</a:t>
            </a:r>
            <a:endParaRPr lang="es-ES" sz="2400" dirty="0"/>
          </a:p>
        </p:txBody>
      </p:sp>
      <p:sp>
        <p:nvSpPr>
          <p:cNvPr id="13" name="12 CuadroTexto"/>
          <p:cNvSpPr txBox="1"/>
          <p:nvPr/>
        </p:nvSpPr>
        <p:spPr>
          <a:xfrm>
            <a:off x="5216193" y="1268760"/>
            <a:ext cx="2884199" cy="830997"/>
          </a:xfrm>
          <a:prstGeom prst="rect">
            <a:avLst/>
          </a:prstGeom>
          <a:noFill/>
        </p:spPr>
        <p:txBody>
          <a:bodyPr wrap="square" rtlCol="0">
            <a:spAutoFit/>
          </a:bodyPr>
          <a:lstStyle/>
          <a:p>
            <a:pPr algn="ctr"/>
            <a:r>
              <a:rPr lang="es-ES" sz="2400" b="1" dirty="0" smtClean="0"/>
              <a:t>ENSAYOS NO DESTRUCTIVOS</a:t>
            </a:r>
            <a:endParaRPr lang="es-ES" sz="2400" dirty="0"/>
          </a:p>
        </p:txBody>
      </p:sp>
      <p:cxnSp>
        <p:nvCxnSpPr>
          <p:cNvPr id="14" name="13 Conector recto de flecha"/>
          <p:cNvCxnSpPr>
            <a:endCxn id="9" idx="0"/>
          </p:cNvCxnSpPr>
          <p:nvPr/>
        </p:nvCxnSpPr>
        <p:spPr>
          <a:xfrm flipH="1">
            <a:off x="2411760" y="598944"/>
            <a:ext cx="1512168" cy="675696"/>
          </a:xfrm>
          <a:prstGeom prst="straightConnector1">
            <a:avLst/>
          </a:prstGeom>
          <a:ln w="571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a:endCxn id="13" idx="0"/>
          </p:cNvCxnSpPr>
          <p:nvPr/>
        </p:nvCxnSpPr>
        <p:spPr>
          <a:xfrm>
            <a:off x="5076056" y="598944"/>
            <a:ext cx="1582237" cy="669816"/>
          </a:xfrm>
          <a:prstGeom prst="straightConnector1">
            <a:avLst/>
          </a:prstGeom>
          <a:ln w="571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17 CuadroTexto"/>
          <p:cNvSpPr txBox="1"/>
          <p:nvPr/>
        </p:nvSpPr>
        <p:spPr>
          <a:xfrm>
            <a:off x="-612576" y="3059781"/>
            <a:ext cx="3312368" cy="461665"/>
          </a:xfrm>
          <a:prstGeom prst="rect">
            <a:avLst/>
          </a:prstGeom>
          <a:noFill/>
        </p:spPr>
        <p:txBody>
          <a:bodyPr wrap="square" rtlCol="0">
            <a:spAutoFit/>
          </a:bodyPr>
          <a:lstStyle/>
          <a:p>
            <a:pPr algn="ctr"/>
            <a:r>
              <a:rPr lang="es-ES" sz="2400" b="1" dirty="0" smtClean="0"/>
              <a:t>MECÁNICOS</a:t>
            </a:r>
            <a:endParaRPr lang="es-ES" sz="2400" dirty="0"/>
          </a:p>
        </p:txBody>
      </p:sp>
      <p:sp>
        <p:nvSpPr>
          <p:cNvPr id="19" name="18 CuadroTexto"/>
          <p:cNvSpPr txBox="1"/>
          <p:nvPr/>
        </p:nvSpPr>
        <p:spPr>
          <a:xfrm>
            <a:off x="2339752" y="3059780"/>
            <a:ext cx="2884199" cy="461665"/>
          </a:xfrm>
          <a:prstGeom prst="rect">
            <a:avLst/>
          </a:prstGeom>
          <a:noFill/>
        </p:spPr>
        <p:txBody>
          <a:bodyPr wrap="square" rtlCol="0">
            <a:spAutoFit/>
          </a:bodyPr>
          <a:lstStyle/>
          <a:p>
            <a:pPr algn="ctr"/>
            <a:r>
              <a:rPr lang="es-ES" sz="2400" b="1" dirty="0" smtClean="0"/>
              <a:t>TECNOLÓGICOS</a:t>
            </a:r>
            <a:endParaRPr lang="es-ES" sz="2400" dirty="0"/>
          </a:p>
        </p:txBody>
      </p:sp>
      <p:cxnSp>
        <p:nvCxnSpPr>
          <p:cNvPr id="20" name="19 Conector recto de flecha"/>
          <p:cNvCxnSpPr>
            <a:stCxn id="9" idx="2"/>
            <a:endCxn id="18" idx="0"/>
          </p:cNvCxnSpPr>
          <p:nvPr/>
        </p:nvCxnSpPr>
        <p:spPr>
          <a:xfrm flipH="1">
            <a:off x="1043608" y="2105637"/>
            <a:ext cx="1368152" cy="954144"/>
          </a:xfrm>
          <a:prstGeom prst="straightConnector1">
            <a:avLst/>
          </a:prstGeom>
          <a:ln w="571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20 Conector recto de flecha"/>
          <p:cNvCxnSpPr>
            <a:stCxn id="9" idx="2"/>
            <a:endCxn id="19" idx="0"/>
          </p:cNvCxnSpPr>
          <p:nvPr/>
        </p:nvCxnSpPr>
        <p:spPr>
          <a:xfrm>
            <a:off x="2411760" y="2105637"/>
            <a:ext cx="1370092" cy="954143"/>
          </a:xfrm>
          <a:prstGeom prst="straightConnector1">
            <a:avLst/>
          </a:prstGeom>
          <a:ln w="571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21 CuadroTexto"/>
          <p:cNvSpPr txBox="1"/>
          <p:nvPr/>
        </p:nvSpPr>
        <p:spPr>
          <a:xfrm>
            <a:off x="3995936" y="3951096"/>
            <a:ext cx="3312368" cy="461665"/>
          </a:xfrm>
          <a:prstGeom prst="rect">
            <a:avLst/>
          </a:prstGeom>
          <a:noFill/>
        </p:spPr>
        <p:txBody>
          <a:bodyPr wrap="square" rtlCol="0">
            <a:spAutoFit/>
          </a:bodyPr>
          <a:lstStyle/>
          <a:p>
            <a:pPr algn="ctr"/>
            <a:r>
              <a:rPr lang="es-ES" sz="2400" b="1" dirty="0" smtClean="0"/>
              <a:t>ESTRUCTURALES</a:t>
            </a:r>
            <a:endParaRPr lang="es-ES" sz="2400" dirty="0"/>
          </a:p>
        </p:txBody>
      </p:sp>
      <p:sp>
        <p:nvSpPr>
          <p:cNvPr id="23" name="22 CuadroTexto"/>
          <p:cNvSpPr txBox="1"/>
          <p:nvPr/>
        </p:nvSpPr>
        <p:spPr>
          <a:xfrm>
            <a:off x="6516216" y="3951095"/>
            <a:ext cx="2884199" cy="830997"/>
          </a:xfrm>
          <a:prstGeom prst="rect">
            <a:avLst/>
          </a:prstGeom>
          <a:noFill/>
        </p:spPr>
        <p:txBody>
          <a:bodyPr wrap="square" rtlCol="0">
            <a:spAutoFit/>
          </a:bodyPr>
          <a:lstStyle/>
          <a:p>
            <a:pPr algn="ctr"/>
            <a:r>
              <a:rPr lang="es-ES" sz="2400" b="1" dirty="0" smtClean="0"/>
              <a:t>ENSAYOS DE DEFECTOS</a:t>
            </a:r>
            <a:endParaRPr lang="es-ES" sz="2400" dirty="0"/>
          </a:p>
        </p:txBody>
      </p:sp>
      <p:cxnSp>
        <p:nvCxnSpPr>
          <p:cNvPr id="24" name="23 Conector recto de flecha"/>
          <p:cNvCxnSpPr>
            <a:stCxn id="13" idx="2"/>
            <a:endCxn id="22" idx="0"/>
          </p:cNvCxnSpPr>
          <p:nvPr/>
        </p:nvCxnSpPr>
        <p:spPr>
          <a:xfrm flipH="1">
            <a:off x="5652120" y="2099757"/>
            <a:ext cx="1006173" cy="1851339"/>
          </a:xfrm>
          <a:prstGeom prst="straightConnector1">
            <a:avLst/>
          </a:prstGeom>
          <a:ln w="571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a:stCxn id="13" idx="2"/>
            <a:endCxn id="23" idx="0"/>
          </p:cNvCxnSpPr>
          <p:nvPr/>
        </p:nvCxnSpPr>
        <p:spPr>
          <a:xfrm>
            <a:off x="6658293" y="2099757"/>
            <a:ext cx="1300023" cy="1851338"/>
          </a:xfrm>
          <a:prstGeom prst="straightConnector1">
            <a:avLst/>
          </a:prstGeom>
          <a:ln w="571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756592" y="5415607"/>
            <a:ext cx="3312368" cy="461665"/>
          </a:xfrm>
          <a:prstGeom prst="rect">
            <a:avLst/>
          </a:prstGeom>
          <a:noFill/>
        </p:spPr>
        <p:txBody>
          <a:bodyPr wrap="square" rtlCol="0">
            <a:spAutoFit/>
          </a:bodyPr>
          <a:lstStyle/>
          <a:p>
            <a:pPr algn="ctr"/>
            <a:r>
              <a:rPr lang="es-ES" sz="2400" b="1" dirty="0" smtClean="0"/>
              <a:t>ESTÁTICOS</a:t>
            </a:r>
            <a:endParaRPr lang="es-ES" sz="2400" dirty="0"/>
          </a:p>
        </p:txBody>
      </p:sp>
      <p:sp>
        <p:nvSpPr>
          <p:cNvPr id="29" name="28 CuadroTexto"/>
          <p:cNvSpPr txBox="1"/>
          <p:nvPr/>
        </p:nvSpPr>
        <p:spPr>
          <a:xfrm>
            <a:off x="1187624" y="5415607"/>
            <a:ext cx="2884199" cy="461665"/>
          </a:xfrm>
          <a:prstGeom prst="rect">
            <a:avLst/>
          </a:prstGeom>
          <a:noFill/>
        </p:spPr>
        <p:txBody>
          <a:bodyPr wrap="square" rtlCol="0">
            <a:spAutoFit/>
          </a:bodyPr>
          <a:lstStyle/>
          <a:p>
            <a:pPr algn="ctr"/>
            <a:r>
              <a:rPr lang="es-ES" sz="2400" b="1" dirty="0" smtClean="0"/>
              <a:t>DINÁMICOS</a:t>
            </a:r>
            <a:endParaRPr lang="es-ES" sz="2400" dirty="0"/>
          </a:p>
        </p:txBody>
      </p:sp>
      <p:cxnSp>
        <p:nvCxnSpPr>
          <p:cNvPr id="30" name="29 Conector recto de flecha"/>
          <p:cNvCxnSpPr>
            <a:stCxn id="18" idx="2"/>
            <a:endCxn id="28" idx="0"/>
          </p:cNvCxnSpPr>
          <p:nvPr/>
        </p:nvCxnSpPr>
        <p:spPr>
          <a:xfrm flipH="1">
            <a:off x="899592" y="3521446"/>
            <a:ext cx="144016" cy="1894161"/>
          </a:xfrm>
          <a:prstGeom prst="straightConnector1">
            <a:avLst/>
          </a:prstGeom>
          <a:ln w="5715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30 Conector recto de flecha"/>
          <p:cNvCxnSpPr>
            <a:stCxn id="18" idx="2"/>
            <a:endCxn id="29" idx="0"/>
          </p:cNvCxnSpPr>
          <p:nvPr/>
        </p:nvCxnSpPr>
        <p:spPr>
          <a:xfrm>
            <a:off x="1043608" y="3521446"/>
            <a:ext cx="1586116" cy="1894161"/>
          </a:xfrm>
          <a:prstGeom prst="straightConnector1">
            <a:avLst/>
          </a:prstGeom>
          <a:ln w="5715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25 CuadroTexto"/>
          <p:cNvSpPr txBox="1"/>
          <p:nvPr/>
        </p:nvSpPr>
        <p:spPr>
          <a:xfrm>
            <a:off x="467544" y="764704"/>
            <a:ext cx="7992888" cy="4893647"/>
          </a:xfrm>
          <a:prstGeom prst="rect">
            <a:avLst/>
          </a:prstGeom>
          <a:solidFill>
            <a:schemeClr val="accent5">
              <a:lumMod val="20000"/>
              <a:lumOff val="80000"/>
            </a:schemeClr>
          </a:solidFill>
        </p:spPr>
        <p:txBody>
          <a:bodyPr wrap="square" rtlCol="0">
            <a:spAutoFit/>
          </a:bodyPr>
          <a:lstStyle/>
          <a:p>
            <a:r>
              <a:rPr lang="es-ES" sz="2400" dirty="0" smtClean="0"/>
              <a:t>Según el fin que se persiga, los ensayos pueden ser:</a:t>
            </a:r>
          </a:p>
          <a:p>
            <a:pPr marL="342900" indent="-342900">
              <a:buFont typeface="Arial" pitchFamily="34" charset="0"/>
              <a:buChar char="•"/>
            </a:pPr>
            <a:r>
              <a:rPr lang="es-ES" sz="2400" b="1" dirty="0" smtClean="0"/>
              <a:t>Ensayos Científicos</a:t>
            </a:r>
            <a:r>
              <a:rPr lang="es-ES" sz="2400" dirty="0" smtClean="0"/>
              <a:t>: destinados a…</a:t>
            </a:r>
          </a:p>
          <a:p>
            <a:pPr marL="800100" lvl="1" indent="-342900">
              <a:buFont typeface="Arial" pitchFamily="34" charset="0"/>
              <a:buChar char="•"/>
            </a:pPr>
            <a:r>
              <a:rPr lang="es-ES" sz="2400" dirty="0" smtClean="0"/>
              <a:t>Conocer las propiedades de un nuevo material</a:t>
            </a:r>
          </a:p>
          <a:p>
            <a:pPr marL="800100" lvl="1" indent="-342900">
              <a:buFont typeface="Arial" pitchFamily="34" charset="0"/>
              <a:buChar char="•"/>
            </a:pPr>
            <a:r>
              <a:rPr lang="es-ES" sz="2400" dirty="0" smtClean="0"/>
              <a:t>Estudiar la influencia de la composición química</a:t>
            </a:r>
          </a:p>
          <a:p>
            <a:pPr marL="800100" lvl="1" indent="-342900">
              <a:buFont typeface="Arial" pitchFamily="34" charset="0"/>
              <a:buChar char="•"/>
            </a:pPr>
            <a:r>
              <a:rPr lang="es-ES" sz="2400" dirty="0" smtClean="0"/>
              <a:t>Poner a punto nuevos métodos de ensayo</a:t>
            </a:r>
          </a:p>
          <a:p>
            <a:pPr marL="800100" lvl="1" indent="-342900">
              <a:buFont typeface="Arial" pitchFamily="34" charset="0"/>
              <a:buChar char="•"/>
            </a:pPr>
            <a:r>
              <a:rPr lang="es-ES" sz="2400" dirty="0" smtClean="0"/>
              <a:t>Ensayar las piezas que han fallado en servicio para conocer las causas y evitarlas</a:t>
            </a:r>
          </a:p>
          <a:p>
            <a:pPr marL="800100" lvl="1" indent="-342900">
              <a:buFont typeface="Arial" pitchFamily="34" charset="0"/>
              <a:buChar char="•"/>
            </a:pPr>
            <a:endParaRPr lang="es-ES" sz="2400" dirty="0"/>
          </a:p>
          <a:p>
            <a:pPr marL="342900" indent="-342900">
              <a:buFont typeface="Arial" pitchFamily="34" charset="0"/>
              <a:buChar char="•"/>
            </a:pPr>
            <a:r>
              <a:rPr lang="es-ES" sz="2400" b="1" dirty="0" smtClean="0"/>
              <a:t>Ensayos Técnicos</a:t>
            </a:r>
            <a:r>
              <a:rPr lang="es-ES" sz="2400" dirty="0" smtClean="0"/>
              <a:t>: destinados a controlar la producción de forma que satisfagan ciertas normas perfectamente definidas. Se efectúan durante el proceso de fabricación en los laboratorios de fábrica y deben ser rápidos, sencillos y exactos.</a:t>
            </a:r>
            <a:endParaRPr lang="es-ES" sz="2400" dirty="0"/>
          </a:p>
        </p:txBody>
      </p:sp>
    </p:spTree>
    <p:extLst>
      <p:ext uri="{BB962C8B-B14F-4D97-AF65-F5344CB8AC3E}">
        <p14:creationId xmlns:p14="http://schemas.microsoft.com/office/powerpoint/2010/main" val="120780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anim calcmode="lin" valueType="num">
                                      <p:cBhvr>
                                        <p:cTn id="41" dur="1000" fill="hold"/>
                                        <p:tgtEl>
                                          <p:spTgt spid="20"/>
                                        </p:tgtEl>
                                        <p:attrNameLst>
                                          <p:attrName>ppt_x</p:attrName>
                                        </p:attrNameLst>
                                      </p:cBhvr>
                                      <p:tavLst>
                                        <p:tav tm="0">
                                          <p:val>
                                            <p:strVal val="#ppt_x"/>
                                          </p:val>
                                        </p:tav>
                                        <p:tav tm="100000">
                                          <p:val>
                                            <p:strVal val="#ppt_x"/>
                                          </p:val>
                                        </p:tav>
                                      </p:tavLst>
                                    </p:anim>
                                    <p:anim calcmode="lin" valueType="num">
                                      <p:cBhvr>
                                        <p:cTn id="42" dur="1000" fill="hold"/>
                                        <p:tgtEl>
                                          <p:spTgt spid="20"/>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42"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anim calcmode="lin" valueType="num">
                                      <p:cBhvr>
                                        <p:cTn id="54" dur="1000" fill="hold"/>
                                        <p:tgtEl>
                                          <p:spTgt spid="21"/>
                                        </p:tgtEl>
                                        <p:attrNameLst>
                                          <p:attrName>ppt_x</p:attrName>
                                        </p:attrNameLst>
                                      </p:cBhvr>
                                      <p:tavLst>
                                        <p:tav tm="0">
                                          <p:val>
                                            <p:strVal val="#ppt_x"/>
                                          </p:val>
                                        </p:tav>
                                        <p:tav tm="100000">
                                          <p:val>
                                            <p:strVal val="#ppt_x"/>
                                          </p:val>
                                        </p:tav>
                                      </p:tavLst>
                                    </p:anim>
                                    <p:anim calcmode="lin" valueType="num">
                                      <p:cBhvr>
                                        <p:cTn id="55" dur="1000" fill="hold"/>
                                        <p:tgtEl>
                                          <p:spTgt spid="21"/>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42"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1000"/>
                                        <p:tgtEl>
                                          <p:spTgt spid="19"/>
                                        </p:tgtEl>
                                      </p:cBhvr>
                                    </p:animEffect>
                                    <p:anim calcmode="lin" valueType="num">
                                      <p:cBhvr>
                                        <p:cTn id="60" dur="1000" fill="hold"/>
                                        <p:tgtEl>
                                          <p:spTgt spid="19"/>
                                        </p:tgtEl>
                                        <p:attrNameLst>
                                          <p:attrName>ppt_x</p:attrName>
                                        </p:attrNameLst>
                                      </p:cBhvr>
                                      <p:tavLst>
                                        <p:tav tm="0">
                                          <p:val>
                                            <p:strVal val="#ppt_x"/>
                                          </p:val>
                                        </p:tav>
                                        <p:tav tm="100000">
                                          <p:val>
                                            <p:strVal val="#ppt_x"/>
                                          </p:val>
                                        </p:tav>
                                      </p:tavLst>
                                    </p:anim>
                                    <p:anim calcmode="lin" valueType="num">
                                      <p:cBhvr>
                                        <p:cTn id="6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1000"/>
                                        <p:tgtEl>
                                          <p:spTgt spid="24"/>
                                        </p:tgtEl>
                                      </p:cBhvr>
                                    </p:animEffect>
                                    <p:anim calcmode="lin" valueType="num">
                                      <p:cBhvr>
                                        <p:cTn id="67" dur="1000" fill="hold"/>
                                        <p:tgtEl>
                                          <p:spTgt spid="24"/>
                                        </p:tgtEl>
                                        <p:attrNameLst>
                                          <p:attrName>ppt_x</p:attrName>
                                        </p:attrNameLst>
                                      </p:cBhvr>
                                      <p:tavLst>
                                        <p:tav tm="0">
                                          <p:val>
                                            <p:strVal val="#ppt_x"/>
                                          </p:val>
                                        </p:tav>
                                        <p:tav tm="100000">
                                          <p:val>
                                            <p:strVal val="#ppt_x"/>
                                          </p:val>
                                        </p:tav>
                                      </p:tavLst>
                                    </p:anim>
                                    <p:anim calcmode="lin" valueType="num">
                                      <p:cBhvr>
                                        <p:cTn id="68" dur="1000" fill="hold"/>
                                        <p:tgtEl>
                                          <p:spTgt spid="24"/>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1000"/>
                                        <p:tgtEl>
                                          <p:spTgt spid="22"/>
                                        </p:tgtEl>
                                      </p:cBhvr>
                                    </p:animEffect>
                                    <p:anim calcmode="lin" valueType="num">
                                      <p:cBhvr>
                                        <p:cTn id="73" dur="1000" fill="hold"/>
                                        <p:tgtEl>
                                          <p:spTgt spid="22"/>
                                        </p:tgtEl>
                                        <p:attrNameLst>
                                          <p:attrName>ppt_x</p:attrName>
                                        </p:attrNameLst>
                                      </p:cBhvr>
                                      <p:tavLst>
                                        <p:tav tm="0">
                                          <p:val>
                                            <p:strVal val="#ppt_x"/>
                                          </p:val>
                                        </p:tav>
                                        <p:tav tm="100000">
                                          <p:val>
                                            <p:strVal val="#ppt_x"/>
                                          </p:val>
                                        </p:tav>
                                      </p:tavLst>
                                    </p:anim>
                                    <p:anim calcmode="lin" valueType="num">
                                      <p:cBhvr>
                                        <p:cTn id="7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1000"/>
                                        <p:tgtEl>
                                          <p:spTgt spid="25"/>
                                        </p:tgtEl>
                                      </p:cBhvr>
                                    </p:animEffect>
                                    <p:anim calcmode="lin" valueType="num">
                                      <p:cBhvr>
                                        <p:cTn id="80" dur="1000" fill="hold"/>
                                        <p:tgtEl>
                                          <p:spTgt spid="25"/>
                                        </p:tgtEl>
                                        <p:attrNameLst>
                                          <p:attrName>ppt_x</p:attrName>
                                        </p:attrNameLst>
                                      </p:cBhvr>
                                      <p:tavLst>
                                        <p:tav tm="0">
                                          <p:val>
                                            <p:strVal val="#ppt_x"/>
                                          </p:val>
                                        </p:tav>
                                        <p:tav tm="100000">
                                          <p:val>
                                            <p:strVal val="#ppt_x"/>
                                          </p:val>
                                        </p:tav>
                                      </p:tavLst>
                                    </p:anim>
                                    <p:anim calcmode="lin" valueType="num">
                                      <p:cBhvr>
                                        <p:cTn id="81" dur="1000" fill="hold"/>
                                        <p:tgtEl>
                                          <p:spTgt spid="25"/>
                                        </p:tgtEl>
                                        <p:attrNameLst>
                                          <p:attrName>ppt_y</p:attrName>
                                        </p:attrNameLst>
                                      </p:cBhvr>
                                      <p:tavLst>
                                        <p:tav tm="0">
                                          <p:val>
                                            <p:strVal val="#ppt_y+.1"/>
                                          </p:val>
                                        </p:tav>
                                        <p:tav tm="100000">
                                          <p:val>
                                            <p:strVal val="#ppt_y"/>
                                          </p:val>
                                        </p:tav>
                                      </p:tavLst>
                                    </p:anim>
                                  </p:childTnLst>
                                </p:cTn>
                              </p:par>
                            </p:childTnLst>
                          </p:cTn>
                        </p:par>
                        <p:par>
                          <p:cTn id="82" fill="hold">
                            <p:stCondLst>
                              <p:cond delay="1000"/>
                            </p:stCondLst>
                            <p:childTnLst>
                              <p:par>
                                <p:cTn id="83" presetID="42" presetClass="entr" presetSubtype="0" fill="hold" grpId="0"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1000"/>
                                        <p:tgtEl>
                                          <p:spTgt spid="23"/>
                                        </p:tgtEl>
                                      </p:cBhvr>
                                    </p:animEffect>
                                    <p:anim calcmode="lin" valueType="num">
                                      <p:cBhvr>
                                        <p:cTn id="86" dur="1000" fill="hold"/>
                                        <p:tgtEl>
                                          <p:spTgt spid="23"/>
                                        </p:tgtEl>
                                        <p:attrNameLst>
                                          <p:attrName>ppt_x</p:attrName>
                                        </p:attrNameLst>
                                      </p:cBhvr>
                                      <p:tavLst>
                                        <p:tav tm="0">
                                          <p:val>
                                            <p:strVal val="#ppt_x"/>
                                          </p:val>
                                        </p:tav>
                                        <p:tav tm="100000">
                                          <p:val>
                                            <p:strVal val="#ppt_x"/>
                                          </p:val>
                                        </p:tav>
                                      </p:tavLst>
                                    </p:anim>
                                    <p:anim calcmode="lin" valueType="num">
                                      <p:cBhvr>
                                        <p:cTn id="8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1000"/>
                                        <p:tgtEl>
                                          <p:spTgt spid="30"/>
                                        </p:tgtEl>
                                      </p:cBhvr>
                                    </p:animEffect>
                                    <p:anim calcmode="lin" valueType="num">
                                      <p:cBhvr>
                                        <p:cTn id="93" dur="1000" fill="hold"/>
                                        <p:tgtEl>
                                          <p:spTgt spid="30"/>
                                        </p:tgtEl>
                                        <p:attrNameLst>
                                          <p:attrName>ppt_x</p:attrName>
                                        </p:attrNameLst>
                                      </p:cBhvr>
                                      <p:tavLst>
                                        <p:tav tm="0">
                                          <p:val>
                                            <p:strVal val="#ppt_x"/>
                                          </p:val>
                                        </p:tav>
                                        <p:tav tm="100000">
                                          <p:val>
                                            <p:strVal val="#ppt_x"/>
                                          </p:val>
                                        </p:tav>
                                      </p:tavLst>
                                    </p:anim>
                                    <p:anim calcmode="lin" valueType="num">
                                      <p:cBhvr>
                                        <p:cTn id="94" dur="1000" fill="hold"/>
                                        <p:tgtEl>
                                          <p:spTgt spid="30"/>
                                        </p:tgtEl>
                                        <p:attrNameLst>
                                          <p:attrName>ppt_y</p:attrName>
                                        </p:attrNameLst>
                                      </p:cBhvr>
                                      <p:tavLst>
                                        <p:tav tm="0">
                                          <p:val>
                                            <p:strVal val="#ppt_y+.1"/>
                                          </p:val>
                                        </p:tav>
                                        <p:tav tm="100000">
                                          <p:val>
                                            <p:strVal val="#ppt_y"/>
                                          </p:val>
                                        </p:tav>
                                      </p:tavLst>
                                    </p:anim>
                                  </p:childTnLst>
                                </p:cTn>
                              </p:par>
                            </p:childTnLst>
                          </p:cTn>
                        </p:par>
                        <p:par>
                          <p:cTn id="95" fill="hold">
                            <p:stCondLst>
                              <p:cond delay="1000"/>
                            </p:stCondLst>
                            <p:childTnLst>
                              <p:par>
                                <p:cTn id="96" presetID="42" presetClass="entr" presetSubtype="0" fill="hold" grpId="0" nodeType="after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fade">
                                      <p:cBhvr>
                                        <p:cTn id="98" dur="1000"/>
                                        <p:tgtEl>
                                          <p:spTgt spid="28"/>
                                        </p:tgtEl>
                                      </p:cBhvr>
                                    </p:animEffect>
                                    <p:anim calcmode="lin" valueType="num">
                                      <p:cBhvr>
                                        <p:cTn id="99" dur="1000" fill="hold"/>
                                        <p:tgtEl>
                                          <p:spTgt spid="28"/>
                                        </p:tgtEl>
                                        <p:attrNameLst>
                                          <p:attrName>ppt_x</p:attrName>
                                        </p:attrNameLst>
                                      </p:cBhvr>
                                      <p:tavLst>
                                        <p:tav tm="0">
                                          <p:val>
                                            <p:strVal val="#ppt_x"/>
                                          </p:val>
                                        </p:tav>
                                        <p:tav tm="100000">
                                          <p:val>
                                            <p:strVal val="#ppt_x"/>
                                          </p:val>
                                        </p:tav>
                                      </p:tavLst>
                                    </p:anim>
                                    <p:anim calcmode="lin" valueType="num">
                                      <p:cBhvr>
                                        <p:cTn id="10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1000"/>
                                        <p:tgtEl>
                                          <p:spTgt spid="31"/>
                                        </p:tgtEl>
                                      </p:cBhvr>
                                    </p:animEffect>
                                    <p:anim calcmode="lin" valueType="num">
                                      <p:cBhvr>
                                        <p:cTn id="106" dur="1000" fill="hold"/>
                                        <p:tgtEl>
                                          <p:spTgt spid="31"/>
                                        </p:tgtEl>
                                        <p:attrNameLst>
                                          <p:attrName>ppt_x</p:attrName>
                                        </p:attrNameLst>
                                      </p:cBhvr>
                                      <p:tavLst>
                                        <p:tav tm="0">
                                          <p:val>
                                            <p:strVal val="#ppt_x"/>
                                          </p:val>
                                        </p:tav>
                                        <p:tav tm="100000">
                                          <p:val>
                                            <p:strVal val="#ppt_x"/>
                                          </p:val>
                                        </p:tav>
                                      </p:tavLst>
                                    </p:anim>
                                    <p:anim calcmode="lin" valueType="num">
                                      <p:cBhvr>
                                        <p:cTn id="107" dur="1000" fill="hold"/>
                                        <p:tgtEl>
                                          <p:spTgt spid="31"/>
                                        </p:tgtEl>
                                        <p:attrNameLst>
                                          <p:attrName>ppt_y</p:attrName>
                                        </p:attrNameLst>
                                      </p:cBhvr>
                                      <p:tavLst>
                                        <p:tav tm="0">
                                          <p:val>
                                            <p:strVal val="#ppt_y+.1"/>
                                          </p:val>
                                        </p:tav>
                                        <p:tav tm="100000">
                                          <p:val>
                                            <p:strVal val="#ppt_y"/>
                                          </p:val>
                                        </p:tav>
                                      </p:tavLst>
                                    </p:anim>
                                  </p:childTnLst>
                                </p:cTn>
                              </p:par>
                            </p:childTnLst>
                          </p:cTn>
                        </p:par>
                        <p:par>
                          <p:cTn id="108" fill="hold">
                            <p:stCondLst>
                              <p:cond delay="1000"/>
                            </p:stCondLst>
                            <p:childTnLst>
                              <p:par>
                                <p:cTn id="109" presetID="42"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anim calcmode="lin" valueType="num">
                                      <p:cBhvr>
                                        <p:cTn id="112" dur="1000" fill="hold"/>
                                        <p:tgtEl>
                                          <p:spTgt spid="29"/>
                                        </p:tgtEl>
                                        <p:attrNameLst>
                                          <p:attrName>ppt_x</p:attrName>
                                        </p:attrNameLst>
                                      </p:cBhvr>
                                      <p:tavLst>
                                        <p:tav tm="0">
                                          <p:val>
                                            <p:strVal val="#ppt_x"/>
                                          </p:val>
                                        </p:tav>
                                        <p:tav tm="100000">
                                          <p:val>
                                            <p:strVal val="#ppt_x"/>
                                          </p:val>
                                        </p:tav>
                                      </p:tavLst>
                                    </p:anim>
                                    <p:anim calcmode="lin" valueType="num">
                                      <p:cBhvr>
                                        <p:cTn id="113" dur="1000" fill="hold"/>
                                        <p:tgtEl>
                                          <p:spTgt spid="29"/>
                                        </p:tgtEl>
                                        <p:attrNameLst>
                                          <p:attrName>ppt_y</p:attrName>
                                        </p:attrNameLst>
                                      </p:cBhvr>
                                      <p:tavLst>
                                        <p:tav tm="0">
                                          <p:val>
                                            <p:strVal val="#ppt_y+.1"/>
                                          </p:val>
                                        </p:tav>
                                        <p:tav tm="100000">
                                          <p:val>
                                            <p:strVal val="#ppt_y"/>
                                          </p:val>
                                        </p:tav>
                                      </p:tavLst>
                                    </p:anim>
                                  </p:childTnLst>
                                </p:cTn>
                              </p:par>
                            </p:childTnLst>
                          </p:cTn>
                        </p:par>
                        <p:par>
                          <p:cTn id="114" fill="hold">
                            <p:stCondLst>
                              <p:cond delay="2000"/>
                            </p:stCondLst>
                            <p:childTnLst>
                              <p:par>
                                <p:cTn id="115" presetID="42" presetClass="entr" presetSubtype="0" fill="hold" grpId="0" nodeType="afterEffect">
                                  <p:stCondLst>
                                    <p:cond delay="1000"/>
                                  </p:stCondLst>
                                  <p:childTnLst>
                                    <p:set>
                                      <p:cBhvr>
                                        <p:cTn id="116" dur="1" fill="hold">
                                          <p:stCondLst>
                                            <p:cond delay="0"/>
                                          </p:stCondLst>
                                        </p:cTn>
                                        <p:tgtEl>
                                          <p:spTgt spid="26"/>
                                        </p:tgtEl>
                                        <p:attrNameLst>
                                          <p:attrName>style.visibility</p:attrName>
                                        </p:attrNameLst>
                                      </p:cBhvr>
                                      <p:to>
                                        <p:strVal val="visible"/>
                                      </p:to>
                                    </p:set>
                                    <p:animEffect transition="in" filter="fade">
                                      <p:cBhvr>
                                        <p:cTn id="117" dur="1000"/>
                                        <p:tgtEl>
                                          <p:spTgt spid="26"/>
                                        </p:tgtEl>
                                      </p:cBhvr>
                                    </p:animEffect>
                                    <p:anim calcmode="lin" valueType="num">
                                      <p:cBhvr>
                                        <p:cTn id="118" dur="1000" fill="hold"/>
                                        <p:tgtEl>
                                          <p:spTgt spid="26"/>
                                        </p:tgtEl>
                                        <p:attrNameLst>
                                          <p:attrName>ppt_x</p:attrName>
                                        </p:attrNameLst>
                                      </p:cBhvr>
                                      <p:tavLst>
                                        <p:tav tm="0">
                                          <p:val>
                                            <p:strVal val="#ppt_x"/>
                                          </p:val>
                                        </p:tav>
                                        <p:tav tm="100000">
                                          <p:val>
                                            <p:strVal val="#ppt_x"/>
                                          </p:val>
                                        </p:tav>
                                      </p:tavLst>
                                    </p:anim>
                                    <p:anim calcmode="lin" valueType="num">
                                      <p:cBhvr>
                                        <p:cTn id="11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8" grpId="0"/>
      <p:bldP spid="19" grpId="0"/>
      <p:bldP spid="22" grpId="0"/>
      <p:bldP spid="23" grpId="0"/>
      <p:bldP spid="28" grpId="0"/>
      <p:bldP spid="29" grpId="0"/>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187624" y="188640"/>
            <a:ext cx="6840760" cy="461665"/>
          </a:xfrm>
          <a:prstGeom prst="rect">
            <a:avLst/>
          </a:prstGeom>
          <a:noFill/>
        </p:spPr>
        <p:txBody>
          <a:bodyPr wrap="square" rtlCol="0">
            <a:spAutoFit/>
          </a:bodyPr>
          <a:lstStyle/>
          <a:p>
            <a:pPr algn="just"/>
            <a:r>
              <a:rPr lang="es-ES" sz="2400" b="1" dirty="0" smtClean="0"/>
              <a:t>CLASIFICACIÓN DE LOS ENSAYOS DE MATERIALES</a:t>
            </a:r>
            <a:endParaRPr lang="es-ES" sz="2400" dirty="0"/>
          </a:p>
        </p:txBody>
      </p:sp>
      <p:sp>
        <p:nvSpPr>
          <p:cNvPr id="9" name="8 CuadroTexto"/>
          <p:cNvSpPr txBox="1"/>
          <p:nvPr/>
        </p:nvSpPr>
        <p:spPr>
          <a:xfrm>
            <a:off x="755576" y="1274640"/>
            <a:ext cx="3312368" cy="830997"/>
          </a:xfrm>
          <a:prstGeom prst="rect">
            <a:avLst/>
          </a:prstGeom>
          <a:noFill/>
        </p:spPr>
        <p:txBody>
          <a:bodyPr wrap="square" rtlCol="0">
            <a:spAutoFit/>
          </a:bodyPr>
          <a:lstStyle/>
          <a:p>
            <a:pPr algn="ctr"/>
            <a:r>
              <a:rPr lang="es-ES" sz="2400" b="1" dirty="0" smtClean="0"/>
              <a:t>ENSAYOS DESTRUCTIVOS</a:t>
            </a:r>
            <a:endParaRPr lang="es-ES" sz="2400" dirty="0"/>
          </a:p>
        </p:txBody>
      </p:sp>
      <p:sp>
        <p:nvSpPr>
          <p:cNvPr id="13" name="12 CuadroTexto"/>
          <p:cNvSpPr txBox="1"/>
          <p:nvPr/>
        </p:nvSpPr>
        <p:spPr>
          <a:xfrm>
            <a:off x="5216193" y="1268760"/>
            <a:ext cx="2884199" cy="830997"/>
          </a:xfrm>
          <a:prstGeom prst="rect">
            <a:avLst/>
          </a:prstGeom>
          <a:noFill/>
        </p:spPr>
        <p:txBody>
          <a:bodyPr wrap="square" rtlCol="0">
            <a:spAutoFit/>
          </a:bodyPr>
          <a:lstStyle/>
          <a:p>
            <a:pPr algn="ctr"/>
            <a:r>
              <a:rPr lang="es-ES" sz="2400" b="1" dirty="0" smtClean="0"/>
              <a:t>ENSAYOS NO DESTRUCTIVOS</a:t>
            </a:r>
            <a:endParaRPr lang="es-ES" sz="2400" dirty="0"/>
          </a:p>
        </p:txBody>
      </p:sp>
      <p:cxnSp>
        <p:nvCxnSpPr>
          <p:cNvPr id="14" name="13 Conector recto de flecha"/>
          <p:cNvCxnSpPr>
            <a:endCxn id="9" idx="0"/>
          </p:cNvCxnSpPr>
          <p:nvPr/>
        </p:nvCxnSpPr>
        <p:spPr>
          <a:xfrm flipH="1">
            <a:off x="2411760" y="598944"/>
            <a:ext cx="1512168" cy="675696"/>
          </a:xfrm>
          <a:prstGeom prst="straightConnector1">
            <a:avLst/>
          </a:prstGeom>
          <a:ln w="571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a:endCxn id="13" idx="0"/>
          </p:cNvCxnSpPr>
          <p:nvPr/>
        </p:nvCxnSpPr>
        <p:spPr>
          <a:xfrm>
            <a:off x="5076056" y="598944"/>
            <a:ext cx="1582237" cy="669816"/>
          </a:xfrm>
          <a:prstGeom prst="straightConnector1">
            <a:avLst/>
          </a:prstGeom>
          <a:ln w="571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17 CuadroTexto"/>
          <p:cNvSpPr txBox="1"/>
          <p:nvPr/>
        </p:nvSpPr>
        <p:spPr>
          <a:xfrm>
            <a:off x="-612576" y="3059781"/>
            <a:ext cx="3312368" cy="461665"/>
          </a:xfrm>
          <a:prstGeom prst="rect">
            <a:avLst/>
          </a:prstGeom>
          <a:noFill/>
        </p:spPr>
        <p:txBody>
          <a:bodyPr wrap="square" rtlCol="0">
            <a:spAutoFit/>
          </a:bodyPr>
          <a:lstStyle/>
          <a:p>
            <a:pPr algn="ctr"/>
            <a:r>
              <a:rPr lang="es-ES" sz="2400" b="1" dirty="0" smtClean="0"/>
              <a:t>MECÁNICOS</a:t>
            </a:r>
            <a:endParaRPr lang="es-ES" sz="2400" dirty="0"/>
          </a:p>
        </p:txBody>
      </p:sp>
      <p:sp>
        <p:nvSpPr>
          <p:cNvPr id="19" name="18 CuadroTexto"/>
          <p:cNvSpPr txBox="1"/>
          <p:nvPr/>
        </p:nvSpPr>
        <p:spPr>
          <a:xfrm>
            <a:off x="2339752" y="3059780"/>
            <a:ext cx="2884199" cy="461665"/>
          </a:xfrm>
          <a:prstGeom prst="rect">
            <a:avLst/>
          </a:prstGeom>
          <a:noFill/>
        </p:spPr>
        <p:txBody>
          <a:bodyPr wrap="square" rtlCol="0">
            <a:spAutoFit/>
          </a:bodyPr>
          <a:lstStyle/>
          <a:p>
            <a:pPr algn="ctr"/>
            <a:r>
              <a:rPr lang="es-ES" sz="2400" b="1" dirty="0" smtClean="0"/>
              <a:t>TECNOLÓGICOS</a:t>
            </a:r>
            <a:endParaRPr lang="es-ES" sz="2400" dirty="0"/>
          </a:p>
        </p:txBody>
      </p:sp>
      <p:cxnSp>
        <p:nvCxnSpPr>
          <p:cNvPr id="20" name="19 Conector recto de flecha"/>
          <p:cNvCxnSpPr>
            <a:stCxn id="9" idx="2"/>
            <a:endCxn id="18" idx="0"/>
          </p:cNvCxnSpPr>
          <p:nvPr/>
        </p:nvCxnSpPr>
        <p:spPr>
          <a:xfrm flipH="1">
            <a:off x="1043608" y="2105637"/>
            <a:ext cx="1368152" cy="954144"/>
          </a:xfrm>
          <a:prstGeom prst="straightConnector1">
            <a:avLst/>
          </a:prstGeom>
          <a:ln w="571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20 Conector recto de flecha"/>
          <p:cNvCxnSpPr>
            <a:stCxn id="9" idx="2"/>
            <a:endCxn id="19" idx="0"/>
          </p:cNvCxnSpPr>
          <p:nvPr/>
        </p:nvCxnSpPr>
        <p:spPr>
          <a:xfrm>
            <a:off x="2411760" y="2105637"/>
            <a:ext cx="1370092" cy="954143"/>
          </a:xfrm>
          <a:prstGeom prst="straightConnector1">
            <a:avLst/>
          </a:prstGeom>
          <a:ln w="571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21 CuadroTexto"/>
          <p:cNvSpPr txBox="1"/>
          <p:nvPr/>
        </p:nvSpPr>
        <p:spPr>
          <a:xfrm>
            <a:off x="3995936" y="3951096"/>
            <a:ext cx="3312368" cy="461665"/>
          </a:xfrm>
          <a:prstGeom prst="rect">
            <a:avLst/>
          </a:prstGeom>
          <a:noFill/>
        </p:spPr>
        <p:txBody>
          <a:bodyPr wrap="square" rtlCol="0">
            <a:spAutoFit/>
          </a:bodyPr>
          <a:lstStyle/>
          <a:p>
            <a:pPr algn="ctr"/>
            <a:r>
              <a:rPr lang="es-ES" sz="2400" b="1" dirty="0" smtClean="0"/>
              <a:t>ESTRUCTURALES</a:t>
            </a:r>
            <a:endParaRPr lang="es-ES" sz="2400" dirty="0"/>
          </a:p>
        </p:txBody>
      </p:sp>
      <p:sp>
        <p:nvSpPr>
          <p:cNvPr id="23" name="22 CuadroTexto"/>
          <p:cNvSpPr txBox="1"/>
          <p:nvPr/>
        </p:nvSpPr>
        <p:spPr>
          <a:xfrm>
            <a:off x="6516216" y="3951095"/>
            <a:ext cx="2884199" cy="830997"/>
          </a:xfrm>
          <a:prstGeom prst="rect">
            <a:avLst/>
          </a:prstGeom>
          <a:noFill/>
        </p:spPr>
        <p:txBody>
          <a:bodyPr wrap="square" rtlCol="0">
            <a:spAutoFit/>
          </a:bodyPr>
          <a:lstStyle/>
          <a:p>
            <a:pPr algn="ctr"/>
            <a:r>
              <a:rPr lang="es-ES" sz="2400" b="1" dirty="0" smtClean="0"/>
              <a:t>ENSAYOS DE DEFECTOS</a:t>
            </a:r>
            <a:endParaRPr lang="es-ES" sz="2400" dirty="0"/>
          </a:p>
        </p:txBody>
      </p:sp>
      <p:cxnSp>
        <p:nvCxnSpPr>
          <p:cNvPr id="24" name="23 Conector recto de flecha"/>
          <p:cNvCxnSpPr>
            <a:stCxn id="13" idx="2"/>
            <a:endCxn id="22" idx="0"/>
          </p:cNvCxnSpPr>
          <p:nvPr/>
        </p:nvCxnSpPr>
        <p:spPr>
          <a:xfrm flipH="1">
            <a:off x="5652120" y="2099757"/>
            <a:ext cx="1006173" cy="1851339"/>
          </a:xfrm>
          <a:prstGeom prst="straightConnector1">
            <a:avLst/>
          </a:prstGeom>
          <a:ln w="571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a:stCxn id="13" idx="2"/>
            <a:endCxn id="23" idx="0"/>
          </p:cNvCxnSpPr>
          <p:nvPr/>
        </p:nvCxnSpPr>
        <p:spPr>
          <a:xfrm>
            <a:off x="6658293" y="2099757"/>
            <a:ext cx="1300023" cy="1851338"/>
          </a:xfrm>
          <a:prstGeom prst="straightConnector1">
            <a:avLst/>
          </a:prstGeom>
          <a:ln w="571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756592" y="5415607"/>
            <a:ext cx="3312368" cy="461665"/>
          </a:xfrm>
          <a:prstGeom prst="rect">
            <a:avLst/>
          </a:prstGeom>
          <a:noFill/>
        </p:spPr>
        <p:txBody>
          <a:bodyPr wrap="square" rtlCol="0">
            <a:spAutoFit/>
          </a:bodyPr>
          <a:lstStyle/>
          <a:p>
            <a:pPr algn="ctr"/>
            <a:r>
              <a:rPr lang="es-ES" sz="2400" b="1" dirty="0" smtClean="0"/>
              <a:t>ESTÁTICOS</a:t>
            </a:r>
            <a:endParaRPr lang="es-ES" sz="2400" dirty="0"/>
          </a:p>
        </p:txBody>
      </p:sp>
      <p:sp>
        <p:nvSpPr>
          <p:cNvPr id="29" name="28 CuadroTexto"/>
          <p:cNvSpPr txBox="1"/>
          <p:nvPr/>
        </p:nvSpPr>
        <p:spPr>
          <a:xfrm>
            <a:off x="1187624" y="5415607"/>
            <a:ext cx="2884199" cy="461665"/>
          </a:xfrm>
          <a:prstGeom prst="rect">
            <a:avLst/>
          </a:prstGeom>
          <a:noFill/>
        </p:spPr>
        <p:txBody>
          <a:bodyPr wrap="square" rtlCol="0">
            <a:spAutoFit/>
          </a:bodyPr>
          <a:lstStyle/>
          <a:p>
            <a:pPr algn="ctr"/>
            <a:r>
              <a:rPr lang="es-ES" sz="2400" b="1" dirty="0" smtClean="0"/>
              <a:t>DINÁMICOS</a:t>
            </a:r>
            <a:endParaRPr lang="es-ES" sz="2400" dirty="0"/>
          </a:p>
        </p:txBody>
      </p:sp>
      <p:cxnSp>
        <p:nvCxnSpPr>
          <p:cNvPr id="30" name="29 Conector recto de flecha"/>
          <p:cNvCxnSpPr>
            <a:stCxn id="18" idx="2"/>
            <a:endCxn id="28" idx="0"/>
          </p:cNvCxnSpPr>
          <p:nvPr/>
        </p:nvCxnSpPr>
        <p:spPr>
          <a:xfrm flipH="1">
            <a:off x="899592" y="3521446"/>
            <a:ext cx="144016" cy="1894161"/>
          </a:xfrm>
          <a:prstGeom prst="straightConnector1">
            <a:avLst/>
          </a:prstGeom>
          <a:ln w="5715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30 Conector recto de flecha"/>
          <p:cNvCxnSpPr>
            <a:stCxn id="18" idx="2"/>
            <a:endCxn id="29" idx="0"/>
          </p:cNvCxnSpPr>
          <p:nvPr/>
        </p:nvCxnSpPr>
        <p:spPr>
          <a:xfrm>
            <a:off x="1043608" y="3521446"/>
            <a:ext cx="1586116" cy="1894161"/>
          </a:xfrm>
          <a:prstGeom prst="straightConnector1">
            <a:avLst/>
          </a:prstGeom>
          <a:ln w="5715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25 CuadroTexto"/>
          <p:cNvSpPr txBox="1"/>
          <p:nvPr/>
        </p:nvSpPr>
        <p:spPr>
          <a:xfrm>
            <a:off x="341530" y="2228784"/>
            <a:ext cx="4140460" cy="2308324"/>
          </a:xfrm>
          <a:prstGeom prst="rect">
            <a:avLst/>
          </a:prstGeom>
          <a:solidFill>
            <a:schemeClr val="accent6">
              <a:lumMod val="20000"/>
              <a:lumOff val="80000"/>
            </a:schemeClr>
          </a:solidFill>
        </p:spPr>
        <p:txBody>
          <a:bodyPr wrap="square" rtlCol="0">
            <a:spAutoFit/>
          </a:bodyPr>
          <a:lstStyle/>
          <a:p>
            <a:r>
              <a:rPr lang="es-ES" sz="2400" dirty="0" smtClean="0"/>
              <a:t>Inutilizan el material o la probeta empleada como muestra. Sirven para determinar características mecánicas y tecnológicas.</a:t>
            </a:r>
          </a:p>
          <a:p>
            <a:endParaRPr lang="es-ES" sz="2400" dirty="0" smtClean="0"/>
          </a:p>
        </p:txBody>
      </p:sp>
      <p:sp>
        <p:nvSpPr>
          <p:cNvPr id="27" name="26 CuadroTexto"/>
          <p:cNvSpPr txBox="1"/>
          <p:nvPr/>
        </p:nvSpPr>
        <p:spPr>
          <a:xfrm>
            <a:off x="4752020" y="2204864"/>
            <a:ext cx="4140460" cy="2308324"/>
          </a:xfrm>
          <a:prstGeom prst="rect">
            <a:avLst/>
          </a:prstGeom>
          <a:solidFill>
            <a:schemeClr val="bg1">
              <a:lumMod val="95000"/>
            </a:schemeClr>
          </a:solidFill>
        </p:spPr>
        <p:txBody>
          <a:bodyPr wrap="square" rtlCol="0">
            <a:spAutoFit/>
          </a:bodyPr>
          <a:lstStyle/>
          <a:p>
            <a:r>
              <a:rPr lang="es-ES" sz="2400" dirty="0" smtClean="0"/>
              <a:t>Permiten el control de todas las piezas fabricadas al no existir rotura. Sirven para detectar defectos interiores, grietas y heterogeneidades.</a:t>
            </a:r>
          </a:p>
          <a:p>
            <a:endParaRPr lang="es-ES" sz="2400" dirty="0" smtClean="0"/>
          </a:p>
        </p:txBody>
      </p:sp>
    </p:spTree>
    <p:extLst>
      <p:ext uri="{BB962C8B-B14F-4D97-AF65-F5344CB8AC3E}">
        <p14:creationId xmlns:p14="http://schemas.microsoft.com/office/powerpoint/2010/main" val="303247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anim calcmode="lin" valueType="num">
                                      <p:cBhvr>
                                        <p:cTn id="41" dur="1000" fill="hold"/>
                                        <p:tgtEl>
                                          <p:spTgt spid="20"/>
                                        </p:tgtEl>
                                        <p:attrNameLst>
                                          <p:attrName>ppt_x</p:attrName>
                                        </p:attrNameLst>
                                      </p:cBhvr>
                                      <p:tavLst>
                                        <p:tav tm="0">
                                          <p:val>
                                            <p:strVal val="#ppt_x"/>
                                          </p:val>
                                        </p:tav>
                                        <p:tav tm="100000">
                                          <p:val>
                                            <p:strVal val="#ppt_x"/>
                                          </p:val>
                                        </p:tav>
                                      </p:tavLst>
                                    </p:anim>
                                    <p:anim calcmode="lin" valueType="num">
                                      <p:cBhvr>
                                        <p:cTn id="42" dur="1000" fill="hold"/>
                                        <p:tgtEl>
                                          <p:spTgt spid="20"/>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42"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anim calcmode="lin" valueType="num">
                                      <p:cBhvr>
                                        <p:cTn id="54" dur="1000" fill="hold"/>
                                        <p:tgtEl>
                                          <p:spTgt spid="21"/>
                                        </p:tgtEl>
                                        <p:attrNameLst>
                                          <p:attrName>ppt_x</p:attrName>
                                        </p:attrNameLst>
                                      </p:cBhvr>
                                      <p:tavLst>
                                        <p:tav tm="0">
                                          <p:val>
                                            <p:strVal val="#ppt_x"/>
                                          </p:val>
                                        </p:tav>
                                        <p:tav tm="100000">
                                          <p:val>
                                            <p:strVal val="#ppt_x"/>
                                          </p:val>
                                        </p:tav>
                                      </p:tavLst>
                                    </p:anim>
                                    <p:anim calcmode="lin" valueType="num">
                                      <p:cBhvr>
                                        <p:cTn id="55" dur="1000" fill="hold"/>
                                        <p:tgtEl>
                                          <p:spTgt spid="21"/>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42"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1000"/>
                                        <p:tgtEl>
                                          <p:spTgt spid="19"/>
                                        </p:tgtEl>
                                      </p:cBhvr>
                                    </p:animEffect>
                                    <p:anim calcmode="lin" valueType="num">
                                      <p:cBhvr>
                                        <p:cTn id="60" dur="1000" fill="hold"/>
                                        <p:tgtEl>
                                          <p:spTgt spid="19"/>
                                        </p:tgtEl>
                                        <p:attrNameLst>
                                          <p:attrName>ppt_x</p:attrName>
                                        </p:attrNameLst>
                                      </p:cBhvr>
                                      <p:tavLst>
                                        <p:tav tm="0">
                                          <p:val>
                                            <p:strVal val="#ppt_x"/>
                                          </p:val>
                                        </p:tav>
                                        <p:tav tm="100000">
                                          <p:val>
                                            <p:strVal val="#ppt_x"/>
                                          </p:val>
                                        </p:tav>
                                      </p:tavLst>
                                    </p:anim>
                                    <p:anim calcmode="lin" valueType="num">
                                      <p:cBhvr>
                                        <p:cTn id="6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1000"/>
                                        <p:tgtEl>
                                          <p:spTgt spid="24"/>
                                        </p:tgtEl>
                                      </p:cBhvr>
                                    </p:animEffect>
                                    <p:anim calcmode="lin" valueType="num">
                                      <p:cBhvr>
                                        <p:cTn id="67" dur="1000" fill="hold"/>
                                        <p:tgtEl>
                                          <p:spTgt spid="24"/>
                                        </p:tgtEl>
                                        <p:attrNameLst>
                                          <p:attrName>ppt_x</p:attrName>
                                        </p:attrNameLst>
                                      </p:cBhvr>
                                      <p:tavLst>
                                        <p:tav tm="0">
                                          <p:val>
                                            <p:strVal val="#ppt_x"/>
                                          </p:val>
                                        </p:tav>
                                        <p:tav tm="100000">
                                          <p:val>
                                            <p:strVal val="#ppt_x"/>
                                          </p:val>
                                        </p:tav>
                                      </p:tavLst>
                                    </p:anim>
                                    <p:anim calcmode="lin" valueType="num">
                                      <p:cBhvr>
                                        <p:cTn id="68" dur="1000" fill="hold"/>
                                        <p:tgtEl>
                                          <p:spTgt spid="24"/>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1000"/>
                                        <p:tgtEl>
                                          <p:spTgt spid="22"/>
                                        </p:tgtEl>
                                      </p:cBhvr>
                                    </p:animEffect>
                                    <p:anim calcmode="lin" valueType="num">
                                      <p:cBhvr>
                                        <p:cTn id="73" dur="1000" fill="hold"/>
                                        <p:tgtEl>
                                          <p:spTgt spid="22"/>
                                        </p:tgtEl>
                                        <p:attrNameLst>
                                          <p:attrName>ppt_x</p:attrName>
                                        </p:attrNameLst>
                                      </p:cBhvr>
                                      <p:tavLst>
                                        <p:tav tm="0">
                                          <p:val>
                                            <p:strVal val="#ppt_x"/>
                                          </p:val>
                                        </p:tav>
                                        <p:tav tm="100000">
                                          <p:val>
                                            <p:strVal val="#ppt_x"/>
                                          </p:val>
                                        </p:tav>
                                      </p:tavLst>
                                    </p:anim>
                                    <p:anim calcmode="lin" valueType="num">
                                      <p:cBhvr>
                                        <p:cTn id="7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1000"/>
                                        <p:tgtEl>
                                          <p:spTgt spid="25"/>
                                        </p:tgtEl>
                                      </p:cBhvr>
                                    </p:animEffect>
                                    <p:anim calcmode="lin" valueType="num">
                                      <p:cBhvr>
                                        <p:cTn id="80" dur="1000" fill="hold"/>
                                        <p:tgtEl>
                                          <p:spTgt spid="25"/>
                                        </p:tgtEl>
                                        <p:attrNameLst>
                                          <p:attrName>ppt_x</p:attrName>
                                        </p:attrNameLst>
                                      </p:cBhvr>
                                      <p:tavLst>
                                        <p:tav tm="0">
                                          <p:val>
                                            <p:strVal val="#ppt_x"/>
                                          </p:val>
                                        </p:tav>
                                        <p:tav tm="100000">
                                          <p:val>
                                            <p:strVal val="#ppt_x"/>
                                          </p:val>
                                        </p:tav>
                                      </p:tavLst>
                                    </p:anim>
                                    <p:anim calcmode="lin" valueType="num">
                                      <p:cBhvr>
                                        <p:cTn id="81" dur="1000" fill="hold"/>
                                        <p:tgtEl>
                                          <p:spTgt spid="25"/>
                                        </p:tgtEl>
                                        <p:attrNameLst>
                                          <p:attrName>ppt_y</p:attrName>
                                        </p:attrNameLst>
                                      </p:cBhvr>
                                      <p:tavLst>
                                        <p:tav tm="0">
                                          <p:val>
                                            <p:strVal val="#ppt_y+.1"/>
                                          </p:val>
                                        </p:tav>
                                        <p:tav tm="100000">
                                          <p:val>
                                            <p:strVal val="#ppt_y"/>
                                          </p:val>
                                        </p:tav>
                                      </p:tavLst>
                                    </p:anim>
                                  </p:childTnLst>
                                </p:cTn>
                              </p:par>
                            </p:childTnLst>
                          </p:cTn>
                        </p:par>
                        <p:par>
                          <p:cTn id="82" fill="hold">
                            <p:stCondLst>
                              <p:cond delay="1000"/>
                            </p:stCondLst>
                            <p:childTnLst>
                              <p:par>
                                <p:cTn id="83" presetID="42" presetClass="entr" presetSubtype="0" fill="hold" grpId="0"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1000"/>
                                        <p:tgtEl>
                                          <p:spTgt spid="23"/>
                                        </p:tgtEl>
                                      </p:cBhvr>
                                    </p:animEffect>
                                    <p:anim calcmode="lin" valueType="num">
                                      <p:cBhvr>
                                        <p:cTn id="86" dur="1000" fill="hold"/>
                                        <p:tgtEl>
                                          <p:spTgt spid="23"/>
                                        </p:tgtEl>
                                        <p:attrNameLst>
                                          <p:attrName>ppt_x</p:attrName>
                                        </p:attrNameLst>
                                      </p:cBhvr>
                                      <p:tavLst>
                                        <p:tav tm="0">
                                          <p:val>
                                            <p:strVal val="#ppt_x"/>
                                          </p:val>
                                        </p:tav>
                                        <p:tav tm="100000">
                                          <p:val>
                                            <p:strVal val="#ppt_x"/>
                                          </p:val>
                                        </p:tav>
                                      </p:tavLst>
                                    </p:anim>
                                    <p:anim calcmode="lin" valueType="num">
                                      <p:cBhvr>
                                        <p:cTn id="8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1000"/>
                                        <p:tgtEl>
                                          <p:spTgt spid="30"/>
                                        </p:tgtEl>
                                      </p:cBhvr>
                                    </p:animEffect>
                                    <p:anim calcmode="lin" valueType="num">
                                      <p:cBhvr>
                                        <p:cTn id="93" dur="1000" fill="hold"/>
                                        <p:tgtEl>
                                          <p:spTgt spid="30"/>
                                        </p:tgtEl>
                                        <p:attrNameLst>
                                          <p:attrName>ppt_x</p:attrName>
                                        </p:attrNameLst>
                                      </p:cBhvr>
                                      <p:tavLst>
                                        <p:tav tm="0">
                                          <p:val>
                                            <p:strVal val="#ppt_x"/>
                                          </p:val>
                                        </p:tav>
                                        <p:tav tm="100000">
                                          <p:val>
                                            <p:strVal val="#ppt_x"/>
                                          </p:val>
                                        </p:tav>
                                      </p:tavLst>
                                    </p:anim>
                                    <p:anim calcmode="lin" valueType="num">
                                      <p:cBhvr>
                                        <p:cTn id="94" dur="1000" fill="hold"/>
                                        <p:tgtEl>
                                          <p:spTgt spid="30"/>
                                        </p:tgtEl>
                                        <p:attrNameLst>
                                          <p:attrName>ppt_y</p:attrName>
                                        </p:attrNameLst>
                                      </p:cBhvr>
                                      <p:tavLst>
                                        <p:tav tm="0">
                                          <p:val>
                                            <p:strVal val="#ppt_y+.1"/>
                                          </p:val>
                                        </p:tav>
                                        <p:tav tm="100000">
                                          <p:val>
                                            <p:strVal val="#ppt_y"/>
                                          </p:val>
                                        </p:tav>
                                      </p:tavLst>
                                    </p:anim>
                                  </p:childTnLst>
                                </p:cTn>
                              </p:par>
                            </p:childTnLst>
                          </p:cTn>
                        </p:par>
                        <p:par>
                          <p:cTn id="95" fill="hold">
                            <p:stCondLst>
                              <p:cond delay="1000"/>
                            </p:stCondLst>
                            <p:childTnLst>
                              <p:par>
                                <p:cTn id="96" presetID="42" presetClass="entr" presetSubtype="0" fill="hold" grpId="0" nodeType="after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fade">
                                      <p:cBhvr>
                                        <p:cTn id="98" dur="1000"/>
                                        <p:tgtEl>
                                          <p:spTgt spid="28"/>
                                        </p:tgtEl>
                                      </p:cBhvr>
                                    </p:animEffect>
                                    <p:anim calcmode="lin" valueType="num">
                                      <p:cBhvr>
                                        <p:cTn id="99" dur="1000" fill="hold"/>
                                        <p:tgtEl>
                                          <p:spTgt spid="28"/>
                                        </p:tgtEl>
                                        <p:attrNameLst>
                                          <p:attrName>ppt_x</p:attrName>
                                        </p:attrNameLst>
                                      </p:cBhvr>
                                      <p:tavLst>
                                        <p:tav tm="0">
                                          <p:val>
                                            <p:strVal val="#ppt_x"/>
                                          </p:val>
                                        </p:tav>
                                        <p:tav tm="100000">
                                          <p:val>
                                            <p:strVal val="#ppt_x"/>
                                          </p:val>
                                        </p:tav>
                                      </p:tavLst>
                                    </p:anim>
                                    <p:anim calcmode="lin" valueType="num">
                                      <p:cBhvr>
                                        <p:cTn id="10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1000"/>
                                        <p:tgtEl>
                                          <p:spTgt spid="31"/>
                                        </p:tgtEl>
                                      </p:cBhvr>
                                    </p:animEffect>
                                    <p:anim calcmode="lin" valueType="num">
                                      <p:cBhvr>
                                        <p:cTn id="106" dur="1000" fill="hold"/>
                                        <p:tgtEl>
                                          <p:spTgt spid="31"/>
                                        </p:tgtEl>
                                        <p:attrNameLst>
                                          <p:attrName>ppt_x</p:attrName>
                                        </p:attrNameLst>
                                      </p:cBhvr>
                                      <p:tavLst>
                                        <p:tav tm="0">
                                          <p:val>
                                            <p:strVal val="#ppt_x"/>
                                          </p:val>
                                        </p:tav>
                                        <p:tav tm="100000">
                                          <p:val>
                                            <p:strVal val="#ppt_x"/>
                                          </p:val>
                                        </p:tav>
                                      </p:tavLst>
                                    </p:anim>
                                    <p:anim calcmode="lin" valueType="num">
                                      <p:cBhvr>
                                        <p:cTn id="107" dur="1000" fill="hold"/>
                                        <p:tgtEl>
                                          <p:spTgt spid="31"/>
                                        </p:tgtEl>
                                        <p:attrNameLst>
                                          <p:attrName>ppt_y</p:attrName>
                                        </p:attrNameLst>
                                      </p:cBhvr>
                                      <p:tavLst>
                                        <p:tav tm="0">
                                          <p:val>
                                            <p:strVal val="#ppt_y+.1"/>
                                          </p:val>
                                        </p:tav>
                                        <p:tav tm="100000">
                                          <p:val>
                                            <p:strVal val="#ppt_y"/>
                                          </p:val>
                                        </p:tav>
                                      </p:tavLst>
                                    </p:anim>
                                  </p:childTnLst>
                                </p:cTn>
                              </p:par>
                            </p:childTnLst>
                          </p:cTn>
                        </p:par>
                        <p:par>
                          <p:cTn id="108" fill="hold">
                            <p:stCondLst>
                              <p:cond delay="1000"/>
                            </p:stCondLst>
                            <p:childTnLst>
                              <p:par>
                                <p:cTn id="109" presetID="42"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anim calcmode="lin" valueType="num">
                                      <p:cBhvr>
                                        <p:cTn id="112" dur="1000" fill="hold"/>
                                        <p:tgtEl>
                                          <p:spTgt spid="29"/>
                                        </p:tgtEl>
                                        <p:attrNameLst>
                                          <p:attrName>ppt_x</p:attrName>
                                        </p:attrNameLst>
                                      </p:cBhvr>
                                      <p:tavLst>
                                        <p:tav tm="0">
                                          <p:val>
                                            <p:strVal val="#ppt_x"/>
                                          </p:val>
                                        </p:tav>
                                        <p:tav tm="100000">
                                          <p:val>
                                            <p:strVal val="#ppt_x"/>
                                          </p:val>
                                        </p:tav>
                                      </p:tavLst>
                                    </p:anim>
                                    <p:anim calcmode="lin" valueType="num">
                                      <p:cBhvr>
                                        <p:cTn id="113" dur="1000" fill="hold"/>
                                        <p:tgtEl>
                                          <p:spTgt spid="29"/>
                                        </p:tgtEl>
                                        <p:attrNameLst>
                                          <p:attrName>ppt_y</p:attrName>
                                        </p:attrNameLst>
                                      </p:cBhvr>
                                      <p:tavLst>
                                        <p:tav tm="0">
                                          <p:val>
                                            <p:strVal val="#ppt_y+.1"/>
                                          </p:val>
                                        </p:tav>
                                        <p:tav tm="100000">
                                          <p:val>
                                            <p:strVal val="#ppt_y"/>
                                          </p:val>
                                        </p:tav>
                                      </p:tavLst>
                                    </p:anim>
                                  </p:childTnLst>
                                </p:cTn>
                              </p:par>
                            </p:childTnLst>
                          </p:cTn>
                        </p:par>
                        <p:par>
                          <p:cTn id="114" fill="hold">
                            <p:stCondLst>
                              <p:cond delay="2000"/>
                            </p:stCondLst>
                            <p:childTnLst>
                              <p:par>
                                <p:cTn id="115" presetID="42" presetClass="entr" presetSubtype="0" fill="hold" grpId="0" nodeType="afterEffect">
                                  <p:stCondLst>
                                    <p:cond delay="1000"/>
                                  </p:stCondLst>
                                  <p:childTnLst>
                                    <p:set>
                                      <p:cBhvr>
                                        <p:cTn id="116" dur="1" fill="hold">
                                          <p:stCondLst>
                                            <p:cond delay="0"/>
                                          </p:stCondLst>
                                        </p:cTn>
                                        <p:tgtEl>
                                          <p:spTgt spid="26"/>
                                        </p:tgtEl>
                                        <p:attrNameLst>
                                          <p:attrName>style.visibility</p:attrName>
                                        </p:attrNameLst>
                                      </p:cBhvr>
                                      <p:to>
                                        <p:strVal val="visible"/>
                                      </p:to>
                                    </p:set>
                                    <p:animEffect transition="in" filter="fade">
                                      <p:cBhvr>
                                        <p:cTn id="117" dur="1000"/>
                                        <p:tgtEl>
                                          <p:spTgt spid="26"/>
                                        </p:tgtEl>
                                      </p:cBhvr>
                                    </p:animEffect>
                                    <p:anim calcmode="lin" valueType="num">
                                      <p:cBhvr>
                                        <p:cTn id="118" dur="1000" fill="hold"/>
                                        <p:tgtEl>
                                          <p:spTgt spid="26"/>
                                        </p:tgtEl>
                                        <p:attrNameLst>
                                          <p:attrName>ppt_x</p:attrName>
                                        </p:attrNameLst>
                                      </p:cBhvr>
                                      <p:tavLst>
                                        <p:tav tm="0">
                                          <p:val>
                                            <p:strVal val="#ppt_x"/>
                                          </p:val>
                                        </p:tav>
                                        <p:tav tm="100000">
                                          <p:val>
                                            <p:strVal val="#ppt_x"/>
                                          </p:val>
                                        </p:tav>
                                      </p:tavLst>
                                    </p:anim>
                                    <p:anim calcmode="lin" valueType="num">
                                      <p:cBhvr>
                                        <p:cTn id="119" dur="1000" fill="hold"/>
                                        <p:tgtEl>
                                          <p:spTgt spid="26"/>
                                        </p:tgtEl>
                                        <p:attrNameLst>
                                          <p:attrName>ppt_y</p:attrName>
                                        </p:attrNameLst>
                                      </p:cBhvr>
                                      <p:tavLst>
                                        <p:tav tm="0">
                                          <p:val>
                                            <p:strVal val="#ppt_y+.1"/>
                                          </p:val>
                                        </p:tav>
                                        <p:tav tm="100000">
                                          <p:val>
                                            <p:strVal val="#ppt_y"/>
                                          </p:val>
                                        </p:tav>
                                      </p:tavLst>
                                    </p:anim>
                                  </p:childTnLst>
                                </p:cTn>
                              </p:par>
                            </p:childTnLst>
                          </p:cTn>
                        </p:par>
                        <p:par>
                          <p:cTn id="120" fill="hold">
                            <p:stCondLst>
                              <p:cond delay="4000"/>
                            </p:stCondLst>
                            <p:childTnLst>
                              <p:par>
                                <p:cTn id="121" presetID="42" presetClass="entr" presetSubtype="0" fill="hold" grpId="0" nodeType="afterEffect">
                                  <p:stCondLst>
                                    <p:cond delay="1000"/>
                                  </p:stCondLst>
                                  <p:childTnLst>
                                    <p:set>
                                      <p:cBhvr>
                                        <p:cTn id="122" dur="1" fill="hold">
                                          <p:stCondLst>
                                            <p:cond delay="0"/>
                                          </p:stCondLst>
                                        </p:cTn>
                                        <p:tgtEl>
                                          <p:spTgt spid="27"/>
                                        </p:tgtEl>
                                        <p:attrNameLst>
                                          <p:attrName>style.visibility</p:attrName>
                                        </p:attrNameLst>
                                      </p:cBhvr>
                                      <p:to>
                                        <p:strVal val="visible"/>
                                      </p:to>
                                    </p:set>
                                    <p:animEffect transition="in" filter="fade">
                                      <p:cBhvr>
                                        <p:cTn id="123" dur="1000"/>
                                        <p:tgtEl>
                                          <p:spTgt spid="27"/>
                                        </p:tgtEl>
                                      </p:cBhvr>
                                    </p:animEffect>
                                    <p:anim calcmode="lin" valueType="num">
                                      <p:cBhvr>
                                        <p:cTn id="124" dur="1000" fill="hold"/>
                                        <p:tgtEl>
                                          <p:spTgt spid="27"/>
                                        </p:tgtEl>
                                        <p:attrNameLst>
                                          <p:attrName>ppt_x</p:attrName>
                                        </p:attrNameLst>
                                      </p:cBhvr>
                                      <p:tavLst>
                                        <p:tav tm="0">
                                          <p:val>
                                            <p:strVal val="#ppt_x"/>
                                          </p:val>
                                        </p:tav>
                                        <p:tav tm="100000">
                                          <p:val>
                                            <p:strVal val="#ppt_x"/>
                                          </p:val>
                                        </p:tav>
                                      </p:tavLst>
                                    </p:anim>
                                    <p:anim calcmode="lin" valueType="num">
                                      <p:cBhvr>
                                        <p:cTn id="12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8" grpId="0"/>
      <p:bldP spid="19" grpId="0"/>
      <p:bldP spid="22" grpId="0"/>
      <p:bldP spid="23" grpId="0"/>
      <p:bldP spid="28" grpId="0"/>
      <p:bldP spid="29" grpId="0"/>
      <p:bldP spid="26"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827584" y="2780928"/>
            <a:ext cx="7920880" cy="3416320"/>
          </a:xfrm>
          <a:prstGeom prst="rect">
            <a:avLst/>
          </a:prstGeom>
          <a:noFill/>
        </p:spPr>
        <p:txBody>
          <a:bodyPr wrap="square" rtlCol="0">
            <a:spAutoFit/>
          </a:bodyPr>
          <a:lstStyle/>
          <a:p>
            <a:pPr marL="457200" indent="-457200">
              <a:buAutoNum type="arabicPeriod"/>
            </a:pPr>
            <a:r>
              <a:rPr lang="es-ES" sz="2400" dirty="0" smtClean="0">
                <a:latin typeface="Arial" pitchFamily="34" charset="0"/>
                <a:cs typeface="Arial" pitchFamily="34" charset="0"/>
                <a:hlinkClick r:id="rId2" action="ppaction://hlinksldjump"/>
              </a:rPr>
              <a:t>PROPIEDADES DE LOS MATERIALES</a:t>
            </a:r>
            <a:endParaRPr lang="es-ES" sz="2400" dirty="0" smtClean="0">
              <a:latin typeface="Arial" pitchFamily="34" charset="0"/>
              <a:cs typeface="Arial" pitchFamily="34" charset="0"/>
            </a:endParaRPr>
          </a:p>
          <a:p>
            <a:pPr marL="457200" indent="-457200">
              <a:buAutoNum type="arabicPeriod"/>
            </a:pPr>
            <a:r>
              <a:rPr lang="es-ES" sz="2400" dirty="0" smtClean="0">
                <a:latin typeface="Arial" pitchFamily="34" charset="0"/>
                <a:cs typeface="Arial" pitchFamily="34" charset="0"/>
                <a:hlinkClick r:id="rId3" action="ppaction://hlinksldjump"/>
              </a:rPr>
              <a:t>ENSAYOS</a:t>
            </a:r>
            <a:endParaRPr lang="es-ES" sz="2400" dirty="0" smtClean="0">
              <a:latin typeface="Arial" pitchFamily="34" charset="0"/>
              <a:cs typeface="Arial" pitchFamily="34" charset="0"/>
            </a:endParaRPr>
          </a:p>
          <a:p>
            <a:pPr marL="914400" lvl="1" indent="-457200">
              <a:buFont typeface="Arial" pitchFamily="34" charset="0"/>
              <a:buChar char="•"/>
            </a:pPr>
            <a:r>
              <a:rPr lang="es-ES" sz="2400" dirty="0" smtClean="0">
                <a:latin typeface="Arial" pitchFamily="34" charset="0"/>
                <a:cs typeface="Arial" pitchFamily="34" charset="0"/>
                <a:hlinkClick r:id="rId4" action="ppaction://hlinksldjump"/>
              </a:rPr>
              <a:t>Ensayo de Dureza </a:t>
            </a:r>
            <a:r>
              <a:rPr lang="es-ES" sz="2400" dirty="0" err="1" smtClean="0">
                <a:latin typeface="Arial" pitchFamily="34" charset="0"/>
                <a:cs typeface="Arial" pitchFamily="34" charset="0"/>
                <a:hlinkClick r:id="rId4" action="ppaction://hlinksldjump"/>
              </a:rPr>
              <a:t>Brinell</a:t>
            </a:r>
            <a:endParaRPr lang="es-ES" sz="2400" dirty="0" smtClean="0">
              <a:latin typeface="Arial" pitchFamily="34" charset="0"/>
              <a:cs typeface="Arial" pitchFamily="34" charset="0"/>
            </a:endParaRPr>
          </a:p>
          <a:p>
            <a:pPr marL="914400" lvl="1" indent="-457200">
              <a:buFont typeface="Arial" pitchFamily="34" charset="0"/>
              <a:buChar char="•"/>
            </a:pPr>
            <a:r>
              <a:rPr lang="es-ES" sz="2400" dirty="0" smtClean="0">
                <a:latin typeface="Arial" pitchFamily="34" charset="0"/>
                <a:cs typeface="Arial" pitchFamily="34" charset="0"/>
                <a:hlinkClick r:id="rId5" action="ppaction://hlinksldjump"/>
              </a:rPr>
              <a:t>Ensayo de Dureza </a:t>
            </a:r>
            <a:r>
              <a:rPr lang="es-ES" sz="2400" dirty="0" err="1" smtClean="0">
                <a:latin typeface="Arial" pitchFamily="34" charset="0"/>
                <a:cs typeface="Arial" pitchFamily="34" charset="0"/>
                <a:hlinkClick r:id="rId5" action="ppaction://hlinksldjump"/>
              </a:rPr>
              <a:t>Vickers</a:t>
            </a:r>
            <a:endParaRPr lang="es-ES" sz="2400" dirty="0" smtClean="0">
              <a:latin typeface="Arial" pitchFamily="34" charset="0"/>
              <a:cs typeface="Arial" pitchFamily="34" charset="0"/>
            </a:endParaRPr>
          </a:p>
          <a:p>
            <a:pPr marL="914400" lvl="1" indent="-457200">
              <a:buFont typeface="Arial" pitchFamily="34" charset="0"/>
              <a:buChar char="•"/>
            </a:pPr>
            <a:r>
              <a:rPr lang="es-ES" sz="2400" dirty="0" smtClean="0">
                <a:latin typeface="Arial" pitchFamily="34" charset="0"/>
                <a:cs typeface="Arial" pitchFamily="34" charset="0"/>
                <a:hlinkClick r:id="rId6" action="ppaction://hlinksldjump"/>
              </a:rPr>
              <a:t>Ensayo de Dureza Rockwell</a:t>
            </a:r>
            <a:endParaRPr lang="es-ES" sz="2400" dirty="0" smtClean="0">
              <a:latin typeface="Arial" pitchFamily="34" charset="0"/>
              <a:cs typeface="Arial" pitchFamily="34" charset="0"/>
            </a:endParaRPr>
          </a:p>
          <a:p>
            <a:pPr marL="914400" lvl="1" indent="-457200">
              <a:buFont typeface="Arial" pitchFamily="34" charset="0"/>
              <a:buChar char="•"/>
            </a:pPr>
            <a:r>
              <a:rPr lang="es-ES" sz="2400" dirty="0" smtClean="0">
                <a:latin typeface="Arial" pitchFamily="34" charset="0"/>
                <a:cs typeface="Arial" pitchFamily="34" charset="0"/>
                <a:hlinkClick r:id="rId7" action="ppaction://hlinksldjump"/>
              </a:rPr>
              <a:t>Ensayo de Tracción</a:t>
            </a:r>
            <a:endParaRPr lang="es-ES" sz="2400" dirty="0" smtClean="0">
              <a:latin typeface="Arial" pitchFamily="34" charset="0"/>
              <a:cs typeface="Arial" pitchFamily="34" charset="0"/>
            </a:endParaRPr>
          </a:p>
          <a:p>
            <a:pPr marL="914400" lvl="1" indent="-457200">
              <a:buFont typeface="Arial" pitchFamily="34" charset="0"/>
              <a:buChar char="•"/>
            </a:pPr>
            <a:r>
              <a:rPr lang="es-ES" sz="2400" dirty="0" smtClean="0">
                <a:latin typeface="Arial" pitchFamily="34" charset="0"/>
                <a:cs typeface="Arial" pitchFamily="34" charset="0"/>
                <a:hlinkClick r:id="rId8" action="ppaction://hlinksldjump"/>
              </a:rPr>
              <a:t>Ensayo de </a:t>
            </a:r>
            <a:r>
              <a:rPr lang="es-ES" sz="2400" dirty="0" err="1" smtClean="0">
                <a:latin typeface="Arial" pitchFamily="34" charset="0"/>
                <a:cs typeface="Arial" pitchFamily="34" charset="0"/>
                <a:hlinkClick r:id="rId8" action="ppaction://hlinksldjump"/>
              </a:rPr>
              <a:t>Resiliencia</a:t>
            </a:r>
            <a:r>
              <a:rPr lang="es-ES" sz="2400" dirty="0" smtClean="0">
                <a:latin typeface="Arial" pitchFamily="34" charset="0"/>
                <a:cs typeface="Arial" pitchFamily="34" charset="0"/>
                <a:hlinkClick r:id="rId8" action="ppaction://hlinksldjump"/>
              </a:rPr>
              <a:t> o </a:t>
            </a:r>
            <a:r>
              <a:rPr lang="es-ES" sz="2400" dirty="0" err="1" smtClean="0">
                <a:latin typeface="Arial" pitchFamily="34" charset="0"/>
                <a:cs typeface="Arial" pitchFamily="34" charset="0"/>
                <a:hlinkClick r:id="rId8" action="ppaction://hlinksldjump"/>
              </a:rPr>
              <a:t>Charpy</a:t>
            </a:r>
            <a:endParaRPr lang="es-ES" sz="2400" dirty="0" smtClean="0">
              <a:latin typeface="Arial" pitchFamily="34" charset="0"/>
              <a:cs typeface="Arial" pitchFamily="34" charset="0"/>
            </a:endParaRPr>
          </a:p>
          <a:p>
            <a:pPr marL="914400" lvl="1" indent="-457200">
              <a:buFont typeface="Arial" pitchFamily="34" charset="0"/>
              <a:buChar char="•"/>
            </a:pPr>
            <a:endParaRPr lang="es-ES" sz="2400" dirty="0" smtClean="0">
              <a:latin typeface="Arial" pitchFamily="34" charset="0"/>
              <a:cs typeface="Arial" pitchFamily="34" charset="0"/>
            </a:endParaRPr>
          </a:p>
          <a:p>
            <a:pPr marL="914400" lvl="1" indent="-457200">
              <a:buFont typeface="Arial" pitchFamily="34" charset="0"/>
              <a:buChar char="•"/>
            </a:pPr>
            <a:endParaRPr lang="es-ES" sz="2400" dirty="0" smtClean="0">
              <a:latin typeface="Arial" pitchFamily="34" charset="0"/>
              <a:cs typeface="Arial" pitchFamily="34" charset="0"/>
            </a:endParaRPr>
          </a:p>
        </p:txBody>
      </p:sp>
      <p:sp>
        <p:nvSpPr>
          <p:cNvPr id="4" name="3 CuadroTexto"/>
          <p:cNvSpPr txBox="1"/>
          <p:nvPr/>
        </p:nvSpPr>
        <p:spPr>
          <a:xfrm>
            <a:off x="1763688" y="1484784"/>
            <a:ext cx="5616624" cy="584775"/>
          </a:xfrm>
          <a:prstGeom prst="rect">
            <a:avLst/>
          </a:prstGeom>
          <a:noFill/>
        </p:spPr>
        <p:txBody>
          <a:bodyPr wrap="square" rtlCol="0">
            <a:spAutoFit/>
          </a:bodyPr>
          <a:lstStyle/>
          <a:p>
            <a:pPr algn="ctr"/>
            <a:r>
              <a:rPr lang="es-ES" sz="3200" dirty="0" smtClean="0">
                <a:solidFill>
                  <a:schemeClr val="tx1">
                    <a:lumMod val="50000"/>
                    <a:lumOff val="50000"/>
                  </a:schemeClr>
                </a:solidFill>
                <a:latin typeface="Arial" pitchFamily="34" charset="0"/>
                <a:cs typeface="Arial" pitchFamily="34" charset="0"/>
              </a:rPr>
              <a:t>ÍNDICE</a:t>
            </a:r>
            <a:endParaRPr lang="es-ES" sz="3200"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10800149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187624" y="188640"/>
            <a:ext cx="6840760" cy="461665"/>
          </a:xfrm>
          <a:prstGeom prst="rect">
            <a:avLst/>
          </a:prstGeom>
          <a:noFill/>
        </p:spPr>
        <p:txBody>
          <a:bodyPr wrap="square" rtlCol="0">
            <a:spAutoFit/>
          </a:bodyPr>
          <a:lstStyle/>
          <a:p>
            <a:pPr algn="just"/>
            <a:r>
              <a:rPr lang="es-ES" sz="2400" b="1" dirty="0" smtClean="0"/>
              <a:t>CLASIFICACIÓN DE LOS ENSAYOS DE MATERIALES</a:t>
            </a:r>
            <a:endParaRPr lang="es-ES" sz="2400" dirty="0"/>
          </a:p>
        </p:txBody>
      </p:sp>
      <p:sp>
        <p:nvSpPr>
          <p:cNvPr id="9" name="8 CuadroTexto"/>
          <p:cNvSpPr txBox="1"/>
          <p:nvPr/>
        </p:nvSpPr>
        <p:spPr>
          <a:xfrm>
            <a:off x="755576" y="1274640"/>
            <a:ext cx="3312368" cy="830997"/>
          </a:xfrm>
          <a:prstGeom prst="rect">
            <a:avLst/>
          </a:prstGeom>
          <a:noFill/>
        </p:spPr>
        <p:txBody>
          <a:bodyPr wrap="square" rtlCol="0">
            <a:spAutoFit/>
          </a:bodyPr>
          <a:lstStyle/>
          <a:p>
            <a:pPr algn="ctr"/>
            <a:r>
              <a:rPr lang="es-ES" sz="2400" b="1" dirty="0" smtClean="0"/>
              <a:t>ENSAYOS DESTRUCTIVOS</a:t>
            </a:r>
            <a:endParaRPr lang="es-ES" sz="2400" dirty="0"/>
          </a:p>
        </p:txBody>
      </p:sp>
      <p:sp>
        <p:nvSpPr>
          <p:cNvPr id="13" name="12 CuadroTexto"/>
          <p:cNvSpPr txBox="1"/>
          <p:nvPr/>
        </p:nvSpPr>
        <p:spPr>
          <a:xfrm>
            <a:off x="5216193" y="1268760"/>
            <a:ext cx="2884199" cy="830997"/>
          </a:xfrm>
          <a:prstGeom prst="rect">
            <a:avLst/>
          </a:prstGeom>
          <a:noFill/>
        </p:spPr>
        <p:txBody>
          <a:bodyPr wrap="square" rtlCol="0">
            <a:spAutoFit/>
          </a:bodyPr>
          <a:lstStyle/>
          <a:p>
            <a:pPr algn="ctr"/>
            <a:r>
              <a:rPr lang="es-ES" sz="2400" b="1" dirty="0" smtClean="0"/>
              <a:t>ENSAYOS NO DESTRUCTIVOS</a:t>
            </a:r>
            <a:endParaRPr lang="es-ES" sz="2400" dirty="0"/>
          </a:p>
        </p:txBody>
      </p:sp>
      <p:cxnSp>
        <p:nvCxnSpPr>
          <p:cNvPr id="14" name="13 Conector recto de flecha"/>
          <p:cNvCxnSpPr>
            <a:endCxn id="9" idx="0"/>
          </p:cNvCxnSpPr>
          <p:nvPr/>
        </p:nvCxnSpPr>
        <p:spPr>
          <a:xfrm flipH="1">
            <a:off x="2411760" y="598944"/>
            <a:ext cx="1512168" cy="675696"/>
          </a:xfrm>
          <a:prstGeom prst="straightConnector1">
            <a:avLst/>
          </a:prstGeom>
          <a:ln w="571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a:endCxn id="13" idx="0"/>
          </p:cNvCxnSpPr>
          <p:nvPr/>
        </p:nvCxnSpPr>
        <p:spPr>
          <a:xfrm>
            <a:off x="5076056" y="598944"/>
            <a:ext cx="1582237" cy="669816"/>
          </a:xfrm>
          <a:prstGeom prst="straightConnector1">
            <a:avLst/>
          </a:prstGeom>
          <a:ln w="571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17 CuadroTexto"/>
          <p:cNvSpPr txBox="1"/>
          <p:nvPr/>
        </p:nvSpPr>
        <p:spPr>
          <a:xfrm>
            <a:off x="-612576" y="3059781"/>
            <a:ext cx="3312368" cy="461665"/>
          </a:xfrm>
          <a:prstGeom prst="rect">
            <a:avLst/>
          </a:prstGeom>
          <a:noFill/>
        </p:spPr>
        <p:txBody>
          <a:bodyPr wrap="square" rtlCol="0">
            <a:spAutoFit/>
          </a:bodyPr>
          <a:lstStyle/>
          <a:p>
            <a:pPr algn="ctr"/>
            <a:r>
              <a:rPr lang="es-ES" sz="2400" b="1" dirty="0" smtClean="0"/>
              <a:t>MECÁNICOS</a:t>
            </a:r>
            <a:endParaRPr lang="es-ES" sz="2400" dirty="0"/>
          </a:p>
        </p:txBody>
      </p:sp>
      <p:sp>
        <p:nvSpPr>
          <p:cNvPr id="19" name="18 CuadroTexto"/>
          <p:cNvSpPr txBox="1"/>
          <p:nvPr/>
        </p:nvSpPr>
        <p:spPr>
          <a:xfrm>
            <a:off x="2339752" y="3059780"/>
            <a:ext cx="2884199" cy="461665"/>
          </a:xfrm>
          <a:prstGeom prst="rect">
            <a:avLst/>
          </a:prstGeom>
          <a:noFill/>
        </p:spPr>
        <p:txBody>
          <a:bodyPr wrap="square" rtlCol="0">
            <a:spAutoFit/>
          </a:bodyPr>
          <a:lstStyle/>
          <a:p>
            <a:pPr algn="ctr"/>
            <a:r>
              <a:rPr lang="es-ES" sz="2400" b="1" dirty="0" smtClean="0"/>
              <a:t>TECNOLÓGICOS</a:t>
            </a:r>
            <a:endParaRPr lang="es-ES" sz="2400" dirty="0"/>
          </a:p>
        </p:txBody>
      </p:sp>
      <p:cxnSp>
        <p:nvCxnSpPr>
          <p:cNvPr id="20" name="19 Conector recto de flecha"/>
          <p:cNvCxnSpPr>
            <a:stCxn id="9" idx="2"/>
            <a:endCxn id="18" idx="0"/>
          </p:cNvCxnSpPr>
          <p:nvPr/>
        </p:nvCxnSpPr>
        <p:spPr>
          <a:xfrm flipH="1">
            <a:off x="1043608" y="2105637"/>
            <a:ext cx="1368152" cy="954144"/>
          </a:xfrm>
          <a:prstGeom prst="straightConnector1">
            <a:avLst/>
          </a:prstGeom>
          <a:ln w="571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20 Conector recto de flecha"/>
          <p:cNvCxnSpPr>
            <a:stCxn id="9" idx="2"/>
            <a:endCxn id="19" idx="0"/>
          </p:cNvCxnSpPr>
          <p:nvPr/>
        </p:nvCxnSpPr>
        <p:spPr>
          <a:xfrm>
            <a:off x="2411760" y="2105637"/>
            <a:ext cx="1370092" cy="954143"/>
          </a:xfrm>
          <a:prstGeom prst="straightConnector1">
            <a:avLst/>
          </a:prstGeom>
          <a:ln w="571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21 CuadroTexto"/>
          <p:cNvSpPr txBox="1"/>
          <p:nvPr/>
        </p:nvSpPr>
        <p:spPr>
          <a:xfrm>
            <a:off x="3995936" y="3951096"/>
            <a:ext cx="3312368" cy="461665"/>
          </a:xfrm>
          <a:prstGeom prst="rect">
            <a:avLst/>
          </a:prstGeom>
          <a:noFill/>
        </p:spPr>
        <p:txBody>
          <a:bodyPr wrap="square" rtlCol="0">
            <a:spAutoFit/>
          </a:bodyPr>
          <a:lstStyle/>
          <a:p>
            <a:pPr algn="ctr"/>
            <a:r>
              <a:rPr lang="es-ES" sz="2400" b="1" dirty="0" smtClean="0"/>
              <a:t>ESTRUCTURALES</a:t>
            </a:r>
            <a:endParaRPr lang="es-ES" sz="2400" dirty="0"/>
          </a:p>
        </p:txBody>
      </p:sp>
      <p:sp>
        <p:nvSpPr>
          <p:cNvPr id="23" name="22 CuadroTexto"/>
          <p:cNvSpPr txBox="1"/>
          <p:nvPr/>
        </p:nvSpPr>
        <p:spPr>
          <a:xfrm>
            <a:off x="6516216" y="3951095"/>
            <a:ext cx="2884199" cy="830997"/>
          </a:xfrm>
          <a:prstGeom prst="rect">
            <a:avLst/>
          </a:prstGeom>
          <a:noFill/>
        </p:spPr>
        <p:txBody>
          <a:bodyPr wrap="square" rtlCol="0">
            <a:spAutoFit/>
          </a:bodyPr>
          <a:lstStyle/>
          <a:p>
            <a:pPr algn="ctr"/>
            <a:r>
              <a:rPr lang="es-ES" sz="2400" b="1" dirty="0" smtClean="0"/>
              <a:t>ENSAYOS DE DEFECTOS</a:t>
            </a:r>
            <a:endParaRPr lang="es-ES" sz="2400" dirty="0"/>
          </a:p>
        </p:txBody>
      </p:sp>
      <p:cxnSp>
        <p:nvCxnSpPr>
          <p:cNvPr id="24" name="23 Conector recto de flecha"/>
          <p:cNvCxnSpPr>
            <a:stCxn id="13" idx="2"/>
            <a:endCxn id="22" idx="0"/>
          </p:cNvCxnSpPr>
          <p:nvPr/>
        </p:nvCxnSpPr>
        <p:spPr>
          <a:xfrm flipH="1">
            <a:off x="5652120" y="2099757"/>
            <a:ext cx="1006173" cy="1851339"/>
          </a:xfrm>
          <a:prstGeom prst="straightConnector1">
            <a:avLst/>
          </a:prstGeom>
          <a:ln w="571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a:stCxn id="13" idx="2"/>
            <a:endCxn id="23" idx="0"/>
          </p:cNvCxnSpPr>
          <p:nvPr/>
        </p:nvCxnSpPr>
        <p:spPr>
          <a:xfrm>
            <a:off x="6658293" y="2099757"/>
            <a:ext cx="1300023" cy="1851338"/>
          </a:xfrm>
          <a:prstGeom prst="straightConnector1">
            <a:avLst/>
          </a:prstGeom>
          <a:ln w="571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756592" y="5415607"/>
            <a:ext cx="3312368" cy="461665"/>
          </a:xfrm>
          <a:prstGeom prst="rect">
            <a:avLst/>
          </a:prstGeom>
          <a:noFill/>
        </p:spPr>
        <p:txBody>
          <a:bodyPr wrap="square" rtlCol="0">
            <a:spAutoFit/>
          </a:bodyPr>
          <a:lstStyle/>
          <a:p>
            <a:pPr algn="ctr"/>
            <a:r>
              <a:rPr lang="es-ES" sz="2400" b="1" dirty="0" smtClean="0"/>
              <a:t>ESTÁTICOS</a:t>
            </a:r>
            <a:endParaRPr lang="es-ES" sz="2400" dirty="0"/>
          </a:p>
        </p:txBody>
      </p:sp>
      <p:sp>
        <p:nvSpPr>
          <p:cNvPr id="29" name="28 CuadroTexto"/>
          <p:cNvSpPr txBox="1"/>
          <p:nvPr/>
        </p:nvSpPr>
        <p:spPr>
          <a:xfrm>
            <a:off x="1187624" y="5415607"/>
            <a:ext cx="2884199" cy="461665"/>
          </a:xfrm>
          <a:prstGeom prst="rect">
            <a:avLst/>
          </a:prstGeom>
          <a:noFill/>
        </p:spPr>
        <p:txBody>
          <a:bodyPr wrap="square" rtlCol="0">
            <a:spAutoFit/>
          </a:bodyPr>
          <a:lstStyle/>
          <a:p>
            <a:pPr algn="ctr"/>
            <a:r>
              <a:rPr lang="es-ES" sz="2400" b="1" dirty="0" smtClean="0"/>
              <a:t>DINÁMICOS</a:t>
            </a:r>
            <a:endParaRPr lang="es-ES" sz="2400" dirty="0"/>
          </a:p>
        </p:txBody>
      </p:sp>
      <p:cxnSp>
        <p:nvCxnSpPr>
          <p:cNvPr id="30" name="29 Conector recto de flecha"/>
          <p:cNvCxnSpPr>
            <a:stCxn id="18" idx="2"/>
            <a:endCxn id="28" idx="0"/>
          </p:cNvCxnSpPr>
          <p:nvPr/>
        </p:nvCxnSpPr>
        <p:spPr>
          <a:xfrm flipH="1">
            <a:off x="899592" y="3521446"/>
            <a:ext cx="144016" cy="1894161"/>
          </a:xfrm>
          <a:prstGeom prst="straightConnector1">
            <a:avLst/>
          </a:prstGeom>
          <a:ln w="5715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30 Conector recto de flecha"/>
          <p:cNvCxnSpPr>
            <a:stCxn id="18" idx="2"/>
            <a:endCxn id="29" idx="0"/>
          </p:cNvCxnSpPr>
          <p:nvPr/>
        </p:nvCxnSpPr>
        <p:spPr>
          <a:xfrm>
            <a:off x="1043608" y="3521446"/>
            <a:ext cx="1586116" cy="1894161"/>
          </a:xfrm>
          <a:prstGeom prst="straightConnector1">
            <a:avLst/>
          </a:prstGeom>
          <a:ln w="5715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25 CuadroTexto"/>
          <p:cNvSpPr txBox="1"/>
          <p:nvPr/>
        </p:nvSpPr>
        <p:spPr>
          <a:xfrm>
            <a:off x="171722" y="3521446"/>
            <a:ext cx="8720758" cy="1754326"/>
          </a:xfrm>
          <a:prstGeom prst="rect">
            <a:avLst/>
          </a:prstGeom>
          <a:solidFill>
            <a:schemeClr val="accent6">
              <a:lumMod val="20000"/>
              <a:lumOff val="80000"/>
            </a:schemeClr>
          </a:solidFill>
        </p:spPr>
        <p:txBody>
          <a:bodyPr wrap="square" rtlCol="0">
            <a:spAutoFit/>
          </a:bodyPr>
          <a:lstStyle/>
          <a:p>
            <a:r>
              <a:rPr lang="es-ES" dirty="0" smtClean="0"/>
              <a:t>Mecánicos: sus objetivos son:</a:t>
            </a:r>
          </a:p>
          <a:p>
            <a:pPr marL="342900" indent="-342900">
              <a:buFont typeface="Arial" pitchFamily="34" charset="0"/>
              <a:buChar char="•"/>
            </a:pPr>
            <a:r>
              <a:rPr lang="es-ES" dirty="0" smtClean="0"/>
              <a:t>Conocer las características elásticas y de resistencia de los materiales en probetas normalizadas.</a:t>
            </a:r>
          </a:p>
          <a:p>
            <a:pPr marL="342900" indent="-342900">
              <a:buFont typeface="Arial" pitchFamily="34" charset="0"/>
              <a:buChar char="•"/>
            </a:pPr>
            <a:r>
              <a:rPr lang="es-ES" dirty="0" smtClean="0"/>
              <a:t>Determinar experimentalmente las tensiones que se desarrollan en piezas determinadas o prototipos cuando son sometidos a esfuerzos análogos a los soportados en servicio.</a:t>
            </a:r>
          </a:p>
        </p:txBody>
      </p:sp>
      <p:sp>
        <p:nvSpPr>
          <p:cNvPr id="27" name="26 CuadroTexto"/>
          <p:cNvSpPr txBox="1"/>
          <p:nvPr/>
        </p:nvSpPr>
        <p:spPr>
          <a:xfrm>
            <a:off x="3708873" y="5415607"/>
            <a:ext cx="3886493" cy="923330"/>
          </a:xfrm>
          <a:prstGeom prst="rect">
            <a:avLst/>
          </a:prstGeom>
          <a:solidFill>
            <a:schemeClr val="accent6">
              <a:lumMod val="20000"/>
              <a:lumOff val="80000"/>
            </a:schemeClr>
          </a:solidFill>
        </p:spPr>
        <p:txBody>
          <a:bodyPr wrap="square" rtlCol="0">
            <a:spAutoFit/>
          </a:bodyPr>
          <a:lstStyle/>
          <a:p>
            <a:r>
              <a:rPr lang="es-ES" dirty="0" smtClean="0"/>
              <a:t>Dinámicos: la carga es aplicada de forma brusca o es alternativamente variable con el tiempo.</a:t>
            </a:r>
          </a:p>
        </p:txBody>
      </p:sp>
      <p:sp>
        <p:nvSpPr>
          <p:cNvPr id="32" name="31 CuadroTexto"/>
          <p:cNvSpPr txBox="1"/>
          <p:nvPr/>
        </p:nvSpPr>
        <p:spPr>
          <a:xfrm>
            <a:off x="205413" y="5788789"/>
            <a:ext cx="3262506" cy="923330"/>
          </a:xfrm>
          <a:prstGeom prst="rect">
            <a:avLst/>
          </a:prstGeom>
          <a:solidFill>
            <a:schemeClr val="accent6">
              <a:lumMod val="20000"/>
              <a:lumOff val="80000"/>
            </a:schemeClr>
          </a:solidFill>
        </p:spPr>
        <p:txBody>
          <a:bodyPr wrap="square" rtlCol="0">
            <a:spAutoFit/>
          </a:bodyPr>
          <a:lstStyle/>
          <a:p>
            <a:r>
              <a:rPr lang="es-ES" dirty="0" smtClean="0"/>
              <a:t>Estáticos: la carga que se aplica es constante o progresivamente creciente.</a:t>
            </a:r>
          </a:p>
        </p:txBody>
      </p:sp>
    </p:spTree>
    <p:extLst>
      <p:ext uri="{BB962C8B-B14F-4D97-AF65-F5344CB8AC3E}">
        <p14:creationId xmlns:p14="http://schemas.microsoft.com/office/powerpoint/2010/main" val="315728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anim calcmode="lin" valueType="num">
                                      <p:cBhvr>
                                        <p:cTn id="41" dur="1000" fill="hold"/>
                                        <p:tgtEl>
                                          <p:spTgt spid="20"/>
                                        </p:tgtEl>
                                        <p:attrNameLst>
                                          <p:attrName>ppt_x</p:attrName>
                                        </p:attrNameLst>
                                      </p:cBhvr>
                                      <p:tavLst>
                                        <p:tav tm="0">
                                          <p:val>
                                            <p:strVal val="#ppt_x"/>
                                          </p:val>
                                        </p:tav>
                                        <p:tav tm="100000">
                                          <p:val>
                                            <p:strVal val="#ppt_x"/>
                                          </p:val>
                                        </p:tav>
                                      </p:tavLst>
                                    </p:anim>
                                    <p:anim calcmode="lin" valueType="num">
                                      <p:cBhvr>
                                        <p:cTn id="42" dur="1000" fill="hold"/>
                                        <p:tgtEl>
                                          <p:spTgt spid="20"/>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42"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anim calcmode="lin" valueType="num">
                                      <p:cBhvr>
                                        <p:cTn id="54" dur="1000" fill="hold"/>
                                        <p:tgtEl>
                                          <p:spTgt spid="21"/>
                                        </p:tgtEl>
                                        <p:attrNameLst>
                                          <p:attrName>ppt_x</p:attrName>
                                        </p:attrNameLst>
                                      </p:cBhvr>
                                      <p:tavLst>
                                        <p:tav tm="0">
                                          <p:val>
                                            <p:strVal val="#ppt_x"/>
                                          </p:val>
                                        </p:tav>
                                        <p:tav tm="100000">
                                          <p:val>
                                            <p:strVal val="#ppt_x"/>
                                          </p:val>
                                        </p:tav>
                                      </p:tavLst>
                                    </p:anim>
                                    <p:anim calcmode="lin" valueType="num">
                                      <p:cBhvr>
                                        <p:cTn id="55" dur="1000" fill="hold"/>
                                        <p:tgtEl>
                                          <p:spTgt spid="21"/>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42"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1000"/>
                                        <p:tgtEl>
                                          <p:spTgt spid="19"/>
                                        </p:tgtEl>
                                      </p:cBhvr>
                                    </p:animEffect>
                                    <p:anim calcmode="lin" valueType="num">
                                      <p:cBhvr>
                                        <p:cTn id="60" dur="1000" fill="hold"/>
                                        <p:tgtEl>
                                          <p:spTgt spid="19"/>
                                        </p:tgtEl>
                                        <p:attrNameLst>
                                          <p:attrName>ppt_x</p:attrName>
                                        </p:attrNameLst>
                                      </p:cBhvr>
                                      <p:tavLst>
                                        <p:tav tm="0">
                                          <p:val>
                                            <p:strVal val="#ppt_x"/>
                                          </p:val>
                                        </p:tav>
                                        <p:tav tm="100000">
                                          <p:val>
                                            <p:strVal val="#ppt_x"/>
                                          </p:val>
                                        </p:tav>
                                      </p:tavLst>
                                    </p:anim>
                                    <p:anim calcmode="lin" valueType="num">
                                      <p:cBhvr>
                                        <p:cTn id="6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1000"/>
                                        <p:tgtEl>
                                          <p:spTgt spid="24"/>
                                        </p:tgtEl>
                                      </p:cBhvr>
                                    </p:animEffect>
                                    <p:anim calcmode="lin" valueType="num">
                                      <p:cBhvr>
                                        <p:cTn id="67" dur="1000" fill="hold"/>
                                        <p:tgtEl>
                                          <p:spTgt spid="24"/>
                                        </p:tgtEl>
                                        <p:attrNameLst>
                                          <p:attrName>ppt_x</p:attrName>
                                        </p:attrNameLst>
                                      </p:cBhvr>
                                      <p:tavLst>
                                        <p:tav tm="0">
                                          <p:val>
                                            <p:strVal val="#ppt_x"/>
                                          </p:val>
                                        </p:tav>
                                        <p:tav tm="100000">
                                          <p:val>
                                            <p:strVal val="#ppt_x"/>
                                          </p:val>
                                        </p:tav>
                                      </p:tavLst>
                                    </p:anim>
                                    <p:anim calcmode="lin" valueType="num">
                                      <p:cBhvr>
                                        <p:cTn id="68" dur="1000" fill="hold"/>
                                        <p:tgtEl>
                                          <p:spTgt spid="24"/>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1000"/>
                                        <p:tgtEl>
                                          <p:spTgt spid="22"/>
                                        </p:tgtEl>
                                      </p:cBhvr>
                                    </p:animEffect>
                                    <p:anim calcmode="lin" valueType="num">
                                      <p:cBhvr>
                                        <p:cTn id="73" dur="1000" fill="hold"/>
                                        <p:tgtEl>
                                          <p:spTgt spid="22"/>
                                        </p:tgtEl>
                                        <p:attrNameLst>
                                          <p:attrName>ppt_x</p:attrName>
                                        </p:attrNameLst>
                                      </p:cBhvr>
                                      <p:tavLst>
                                        <p:tav tm="0">
                                          <p:val>
                                            <p:strVal val="#ppt_x"/>
                                          </p:val>
                                        </p:tav>
                                        <p:tav tm="100000">
                                          <p:val>
                                            <p:strVal val="#ppt_x"/>
                                          </p:val>
                                        </p:tav>
                                      </p:tavLst>
                                    </p:anim>
                                    <p:anim calcmode="lin" valueType="num">
                                      <p:cBhvr>
                                        <p:cTn id="7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1000"/>
                                        <p:tgtEl>
                                          <p:spTgt spid="25"/>
                                        </p:tgtEl>
                                      </p:cBhvr>
                                    </p:animEffect>
                                    <p:anim calcmode="lin" valueType="num">
                                      <p:cBhvr>
                                        <p:cTn id="80" dur="1000" fill="hold"/>
                                        <p:tgtEl>
                                          <p:spTgt spid="25"/>
                                        </p:tgtEl>
                                        <p:attrNameLst>
                                          <p:attrName>ppt_x</p:attrName>
                                        </p:attrNameLst>
                                      </p:cBhvr>
                                      <p:tavLst>
                                        <p:tav tm="0">
                                          <p:val>
                                            <p:strVal val="#ppt_x"/>
                                          </p:val>
                                        </p:tav>
                                        <p:tav tm="100000">
                                          <p:val>
                                            <p:strVal val="#ppt_x"/>
                                          </p:val>
                                        </p:tav>
                                      </p:tavLst>
                                    </p:anim>
                                    <p:anim calcmode="lin" valueType="num">
                                      <p:cBhvr>
                                        <p:cTn id="81" dur="1000" fill="hold"/>
                                        <p:tgtEl>
                                          <p:spTgt spid="25"/>
                                        </p:tgtEl>
                                        <p:attrNameLst>
                                          <p:attrName>ppt_y</p:attrName>
                                        </p:attrNameLst>
                                      </p:cBhvr>
                                      <p:tavLst>
                                        <p:tav tm="0">
                                          <p:val>
                                            <p:strVal val="#ppt_y+.1"/>
                                          </p:val>
                                        </p:tav>
                                        <p:tav tm="100000">
                                          <p:val>
                                            <p:strVal val="#ppt_y"/>
                                          </p:val>
                                        </p:tav>
                                      </p:tavLst>
                                    </p:anim>
                                  </p:childTnLst>
                                </p:cTn>
                              </p:par>
                            </p:childTnLst>
                          </p:cTn>
                        </p:par>
                        <p:par>
                          <p:cTn id="82" fill="hold">
                            <p:stCondLst>
                              <p:cond delay="1000"/>
                            </p:stCondLst>
                            <p:childTnLst>
                              <p:par>
                                <p:cTn id="83" presetID="42" presetClass="entr" presetSubtype="0" fill="hold" grpId="0"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1000"/>
                                        <p:tgtEl>
                                          <p:spTgt spid="23"/>
                                        </p:tgtEl>
                                      </p:cBhvr>
                                    </p:animEffect>
                                    <p:anim calcmode="lin" valueType="num">
                                      <p:cBhvr>
                                        <p:cTn id="86" dur="1000" fill="hold"/>
                                        <p:tgtEl>
                                          <p:spTgt spid="23"/>
                                        </p:tgtEl>
                                        <p:attrNameLst>
                                          <p:attrName>ppt_x</p:attrName>
                                        </p:attrNameLst>
                                      </p:cBhvr>
                                      <p:tavLst>
                                        <p:tav tm="0">
                                          <p:val>
                                            <p:strVal val="#ppt_x"/>
                                          </p:val>
                                        </p:tav>
                                        <p:tav tm="100000">
                                          <p:val>
                                            <p:strVal val="#ppt_x"/>
                                          </p:val>
                                        </p:tav>
                                      </p:tavLst>
                                    </p:anim>
                                    <p:anim calcmode="lin" valueType="num">
                                      <p:cBhvr>
                                        <p:cTn id="8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1000"/>
                                        <p:tgtEl>
                                          <p:spTgt spid="30"/>
                                        </p:tgtEl>
                                      </p:cBhvr>
                                    </p:animEffect>
                                    <p:anim calcmode="lin" valueType="num">
                                      <p:cBhvr>
                                        <p:cTn id="93" dur="1000" fill="hold"/>
                                        <p:tgtEl>
                                          <p:spTgt spid="30"/>
                                        </p:tgtEl>
                                        <p:attrNameLst>
                                          <p:attrName>ppt_x</p:attrName>
                                        </p:attrNameLst>
                                      </p:cBhvr>
                                      <p:tavLst>
                                        <p:tav tm="0">
                                          <p:val>
                                            <p:strVal val="#ppt_x"/>
                                          </p:val>
                                        </p:tav>
                                        <p:tav tm="100000">
                                          <p:val>
                                            <p:strVal val="#ppt_x"/>
                                          </p:val>
                                        </p:tav>
                                      </p:tavLst>
                                    </p:anim>
                                    <p:anim calcmode="lin" valueType="num">
                                      <p:cBhvr>
                                        <p:cTn id="94" dur="1000" fill="hold"/>
                                        <p:tgtEl>
                                          <p:spTgt spid="30"/>
                                        </p:tgtEl>
                                        <p:attrNameLst>
                                          <p:attrName>ppt_y</p:attrName>
                                        </p:attrNameLst>
                                      </p:cBhvr>
                                      <p:tavLst>
                                        <p:tav tm="0">
                                          <p:val>
                                            <p:strVal val="#ppt_y+.1"/>
                                          </p:val>
                                        </p:tav>
                                        <p:tav tm="100000">
                                          <p:val>
                                            <p:strVal val="#ppt_y"/>
                                          </p:val>
                                        </p:tav>
                                      </p:tavLst>
                                    </p:anim>
                                  </p:childTnLst>
                                </p:cTn>
                              </p:par>
                            </p:childTnLst>
                          </p:cTn>
                        </p:par>
                        <p:par>
                          <p:cTn id="95" fill="hold">
                            <p:stCondLst>
                              <p:cond delay="1000"/>
                            </p:stCondLst>
                            <p:childTnLst>
                              <p:par>
                                <p:cTn id="96" presetID="42" presetClass="entr" presetSubtype="0" fill="hold" grpId="0" nodeType="after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fade">
                                      <p:cBhvr>
                                        <p:cTn id="98" dur="1000"/>
                                        <p:tgtEl>
                                          <p:spTgt spid="28"/>
                                        </p:tgtEl>
                                      </p:cBhvr>
                                    </p:animEffect>
                                    <p:anim calcmode="lin" valueType="num">
                                      <p:cBhvr>
                                        <p:cTn id="99" dur="1000" fill="hold"/>
                                        <p:tgtEl>
                                          <p:spTgt spid="28"/>
                                        </p:tgtEl>
                                        <p:attrNameLst>
                                          <p:attrName>ppt_x</p:attrName>
                                        </p:attrNameLst>
                                      </p:cBhvr>
                                      <p:tavLst>
                                        <p:tav tm="0">
                                          <p:val>
                                            <p:strVal val="#ppt_x"/>
                                          </p:val>
                                        </p:tav>
                                        <p:tav tm="100000">
                                          <p:val>
                                            <p:strVal val="#ppt_x"/>
                                          </p:val>
                                        </p:tav>
                                      </p:tavLst>
                                    </p:anim>
                                    <p:anim calcmode="lin" valueType="num">
                                      <p:cBhvr>
                                        <p:cTn id="10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1000"/>
                                        <p:tgtEl>
                                          <p:spTgt spid="31"/>
                                        </p:tgtEl>
                                      </p:cBhvr>
                                    </p:animEffect>
                                    <p:anim calcmode="lin" valueType="num">
                                      <p:cBhvr>
                                        <p:cTn id="106" dur="1000" fill="hold"/>
                                        <p:tgtEl>
                                          <p:spTgt spid="31"/>
                                        </p:tgtEl>
                                        <p:attrNameLst>
                                          <p:attrName>ppt_x</p:attrName>
                                        </p:attrNameLst>
                                      </p:cBhvr>
                                      <p:tavLst>
                                        <p:tav tm="0">
                                          <p:val>
                                            <p:strVal val="#ppt_x"/>
                                          </p:val>
                                        </p:tav>
                                        <p:tav tm="100000">
                                          <p:val>
                                            <p:strVal val="#ppt_x"/>
                                          </p:val>
                                        </p:tav>
                                      </p:tavLst>
                                    </p:anim>
                                    <p:anim calcmode="lin" valueType="num">
                                      <p:cBhvr>
                                        <p:cTn id="107" dur="1000" fill="hold"/>
                                        <p:tgtEl>
                                          <p:spTgt spid="31"/>
                                        </p:tgtEl>
                                        <p:attrNameLst>
                                          <p:attrName>ppt_y</p:attrName>
                                        </p:attrNameLst>
                                      </p:cBhvr>
                                      <p:tavLst>
                                        <p:tav tm="0">
                                          <p:val>
                                            <p:strVal val="#ppt_y+.1"/>
                                          </p:val>
                                        </p:tav>
                                        <p:tav tm="100000">
                                          <p:val>
                                            <p:strVal val="#ppt_y"/>
                                          </p:val>
                                        </p:tav>
                                      </p:tavLst>
                                    </p:anim>
                                  </p:childTnLst>
                                </p:cTn>
                              </p:par>
                            </p:childTnLst>
                          </p:cTn>
                        </p:par>
                        <p:par>
                          <p:cTn id="108" fill="hold">
                            <p:stCondLst>
                              <p:cond delay="1000"/>
                            </p:stCondLst>
                            <p:childTnLst>
                              <p:par>
                                <p:cTn id="109" presetID="42"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anim calcmode="lin" valueType="num">
                                      <p:cBhvr>
                                        <p:cTn id="112" dur="1000" fill="hold"/>
                                        <p:tgtEl>
                                          <p:spTgt spid="29"/>
                                        </p:tgtEl>
                                        <p:attrNameLst>
                                          <p:attrName>ppt_x</p:attrName>
                                        </p:attrNameLst>
                                      </p:cBhvr>
                                      <p:tavLst>
                                        <p:tav tm="0">
                                          <p:val>
                                            <p:strVal val="#ppt_x"/>
                                          </p:val>
                                        </p:tav>
                                        <p:tav tm="100000">
                                          <p:val>
                                            <p:strVal val="#ppt_x"/>
                                          </p:val>
                                        </p:tav>
                                      </p:tavLst>
                                    </p:anim>
                                    <p:anim calcmode="lin" valueType="num">
                                      <p:cBhvr>
                                        <p:cTn id="113" dur="1000" fill="hold"/>
                                        <p:tgtEl>
                                          <p:spTgt spid="29"/>
                                        </p:tgtEl>
                                        <p:attrNameLst>
                                          <p:attrName>ppt_y</p:attrName>
                                        </p:attrNameLst>
                                      </p:cBhvr>
                                      <p:tavLst>
                                        <p:tav tm="0">
                                          <p:val>
                                            <p:strVal val="#ppt_y+.1"/>
                                          </p:val>
                                        </p:tav>
                                        <p:tav tm="100000">
                                          <p:val>
                                            <p:strVal val="#ppt_y"/>
                                          </p:val>
                                        </p:tav>
                                      </p:tavLst>
                                    </p:anim>
                                  </p:childTnLst>
                                </p:cTn>
                              </p:par>
                            </p:childTnLst>
                          </p:cTn>
                        </p:par>
                        <p:par>
                          <p:cTn id="114" fill="hold">
                            <p:stCondLst>
                              <p:cond delay="2000"/>
                            </p:stCondLst>
                            <p:childTnLst>
                              <p:par>
                                <p:cTn id="115" presetID="42" presetClass="entr" presetSubtype="0" fill="hold" grpId="0" nodeType="afterEffect">
                                  <p:stCondLst>
                                    <p:cond delay="1000"/>
                                  </p:stCondLst>
                                  <p:childTnLst>
                                    <p:set>
                                      <p:cBhvr>
                                        <p:cTn id="116" dur="1" fill="hold">
                                          <p:stCondLst>
                                            <p:cond delay="0"/>
                                          </p:stCondLst>
                                        </p:cTn>
                                        <p:tgtEl>
                                          <p:spTgt spid="26"/>
                                        </p:tgtEl>
                                        <p:attrNameLst>
                                          <p:attrName>style.visibility</p:attrName>
                                        </p:attrNameLst>
                                      </p:cBhvr>
                                      <p:to>
                                        <p:strVal val="visible"/>
                                      </p:to>
                                    </p:set>
                                    <p:animEffect transition="in" filter="fade">
                                      <p:cBhvr>
                                        <p:cTn id="117" dur="1000"/>
                                        <p:tgtEl>
                                          <p:spTgt spid="26"/>
                                        </p:tgtEl>
                                      </p:cBhvr>
                                    </p:animEffect>
                                    <p:anim calcmode="lin" valueType="num">
                                      <p:cBhvr>
                                        <p:cTn id="118" dur="1000" fill="hold"/>
                                        <p:tgtEl>
                                          <p:spTgt spid="26"/>
                                        </p:tgtEl>
                                        <p:attrNameLst>
                                          <p:attrName>ppt_x</p:attrName>
                                        </p:attrNameLst>
                                      </p:cBhvr>
                                      <p:tavLst>
                                        <p:tav tm="0">
                                          <p:val>
                                            <p:strVal val="#ppt_x"/>
                                          </p:val>
                                        </p:tav>
                                        <p:tav tm="100000">
                                          <p:val>
                                            <p:strVal val="#ppt_x"/>
                                          </p:val>
                                        </p:tav>
                                      </p:tavLst>
                                    </p:anim>
                                    <p:anim calcmode="lin" valueType="num">
                                      <p:cBhvr>
                                        <p:cTn id="119" dur="1000" fill="hold"/>
                                        <p:tgtEl>
                                          <p:spTgt spid="26"/>
                                        </p:tgtEl>
                                        <p:attrNameLst>
                                          <p:attrName>ppt_y</p:attrName>
                                        </p:attrNameLst>
                                      </p:cBhvr>
                                      <p:tavLst>
                                        <p:tav tm="0">
                                          <p:val>
                                            <p:strVal val="#ppt_y+.1"/>
                                          </p:val>
                                        </p:tav>
                                        <p:tav tm="100000">
                                          <p:val>
                                            <p:strVal val="#ppt_y"/>
                                          </p:val>
                                        </p:tav>
                                      </p:tavLst>
                                    </p:anim>
                                  </p:childTnLst>
                                </p:cTn>
                              </p:par>
                            </p:childTnLst>
                          </p:cTn>
                        </p:par>
                        <p:par>
                          <p:cTn id="120" fill="hold">
                            <p:stCondLst>
                              <p:cond delay="4000"/>
                            </p:stCondLst>
                            <p:childTnLst>
                              <p:par>
                                <p:cTn id="121" presetID="42" presetClass="entr" presetSubtype="0" fill="hold" grpId="0" nodeType="afterEffect">
                                  <p:stCondLst>
                                    <p:cond delay="1000"/>
                                  </p:stCondLst>
                                  <p:childTnLst>
                                    <p:set>
                                      <p:cBhvr>
                                        <p:cTn id="122" dur="1" fill="hold">
                                          <p:stCondLst>
                                            <p:cond delay="0"/>
                                          </p:stCondLst>
                                        </p:cTn>
                                        <p:tgtEl>
                                          <p:spTgt spid="27"/>
                                        </p:tgtEl>
                                        <p:attrNameLst>
                                          <p:attrName>style.visibility</p:attrName>
                                        </p:attrNameLst>
                                      </p:cBhvr>
                                      <p:to>
                                        <p:strVal val="visible"/>
                                      </p:to>
                                    </p:set>
                                    <p:animEffect transition="in" filter="fade">
                                      <p:cBhvr>
                                        <p:cTn id="123" dur="1000"/>
                                        <p:tgtEl>
                                          <p:spTgt spid="27"/>
                                        </p:tgtEl>
                                      </p:cBhvr>
                                    </p:animEffect>
                                    <p:anim calcmode="lin" valueType="num">
                                      <p:cBhvr>
                                        <p:cTn id="124" dur="1000" fill="hold"/>
                                        <p:tgtEl>
                                          <p:spTgt spid="27"/>
                                        </p:tgtEl>
                                        <p:attrNameLst>
                                          <p:attrName>ppt_x</p:attrName>
                                        </p:attrNameLst>
                                      </p:cBhvr>
                                      <p:tavLst>
                                        <p:tav tm="0">
                                          <p:val>
                                            <p:strVal val="#ppt_x"/>
                                          </p:val>
                                        </p:tav>
                                        <p:tav tm="100000">
                                          <p:val>
                                            <p:strVal val="#ppt_x"/>
                                          </p:val>
                                        </p:tav>
                                      </p:tavLst>
                                    </p:anim>
                                    <p:anim calcmode="lin" valueType="num">
                                      <p:cBhvr>
                                        <p:cTn id="125" dur="1000" fill="hold"/>
                                        <p:tgtEl>
                                          <p:spTgt spid="27"/>
                                        </p:tgtEl>
                                        <p:attrNameLst>
                                          <p:attrName>ppt_y</p:attrName>
                                        </p:attrNameLst>
                                      </p:cBhvr>
                                      <p:tavLst>
                                        <p:tav tm="0">
                                          <p:val>
                                            <p:strVal val="#ppt_y+.1"/>
                                          </p:val>
                                        </p:tav>
                                        <p:tav tm="100000">
                                          <p:val>
                                            <p:strVal val="#ppt_y"/>
                                          </p:val>
                                        </p:tav>
                                      </p:tavLst>
                                    </p:anim>
                                  </p:childTnLst>
                                </p:cTn>
                              </p:par>
                            </p:childTnLst>
                          </p:cTn>
                        </p:par>
                        <p:par>
                          <p:cTn id="126" fill="hold">
                            <p:stCondLst>
                              <p:cond delay="6000"/>
                            </p:stCondLst>
                            <p:childTnLst>
                              <p:par>
                                <p:cTn id="127" presetID="42" presetClass="entr" presetSubtype="0" fill="hold" grpId="0" nodeType="afterEffect">
                                  <p:stCondLst>
                                    <p:cond delay="1000"/>
                                  </p:stCondLst>
                                  <p:childTnLst>
                                    <p:set>
                                      <p:cBhvr>
                                        <p:cTn id="128" dur="1" fill="hold">
                                          <p:stCondLst>
                                            <p:cond delay="0"/>
                                          </p:stCondLst>
                                        </p:cTn>
                                        <p:tgtEl>
                                          <p:spTgt spid="32"/>
                                        </p:tgtEl>
                                        <p:attrNameLst>
                                          <p:attrName>style.visibility</p:attrName>
                                        </p:attrNameLst>
                                      </p:cBhvr>
                                      <p:to>
                                        <p:strVal val="visible"/>
                                      </p:to>
                                    </p:set>
                                    <p:animEffect transition="in" filter="fade">
                                      <p:cBhvr>
                                        <p:cTn id="129" dur="1000"/>
                                        <p:tgtEl>
                                          <p:spTgt spid="32"/>
                                        </p:tgtEl>
                                      </p:cBhvr>
                                    </p:animEffect>
                                    <p:anim calcmode="lin" valueType="num">
                                      <p:cBhvr>
                                        <p:cTn id="130" dur="1000" fill="hold"/>
                                        <p:tgtEl>
                                          <p:spTgt spid="32"/>
                                        </p:tgtEl>
                                        <p:attrNameLst>
                                          <p:attrName>ppt_x</p:attrName>
                                        </p:attrNameLst>
                                      </p:cBhvr>
                                      <p:tavLst>
                                        <p:tav tm="0">
                                          <p:val>
                                            <p:strVal val="#ppt_x"/>
                                          </p:val>
                                        </p:tav>
                                        <p:tav tm="100000">
                                          <p:val>
                                            <p:strVal val="#ppt_x"/>
                                          </p:val>
                                        </p:tav>
                                      </p:tavLst>
                                    </p:anim>
                                    <p:anim calcmode="lin" valueType="num">
                                      <p:cBhvr>
                                        <p:cTn id="13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8" grpId="0"/>
      <p:bldP spid="19" grpId="0"/>
      <p:bldP spid="22" grpId="0"/>
      <p:bldP spid="23" grpId="0"/>
      <p:bldP spid="28" grpId="0"/>
      <p:bldP spid="29" grpId="0"/>
      <p:bldP spid="26" grpId="0" animBg="1"/>
      <p:bldP spid="27"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187624" y="188640"/>
            <a:ext cx="6840760" cy="400110"/>
          </a:xfrm>
          <a:prstGeom prst="rect">
            <a:avLst/>
          </a:prstGeom>
          <a:noFill/>
        </p:spPr>
        <p:txBody>
          <a:bodyPr wrap="square" rtlCol="0">
            <a:spAutoFit/>
          </a:bodyPr>
          <a:lstStyle/>
          <a:p>
            <a:pPr algn="just"/>
            <a:r>
              <a:rPr lang="es-ES" sz="2000" b="1" dirty="0" smtClean="0"/>
              <a:t>CLASIFICACIÓN DE LOS ENSAYOS DE MATERIALES</a:t>
            </a:r>
            <a:endParaRPr lang="es-ES" sz="2000" dirty="0"/>
          </a:p>
        </p:txBody>
      </p:sp>
      <p:sp>
        <p:nvSpPr>
          <p:cNvPr id="9" name="8 CuadroTexto"/>
          <p:cNvSpPr txBox="1"/>
          <p:nvPr/>
        </p:nvSpPr>
        <p:spPr>
          <a:xfrm>
            <a:off x="755576" y="842592"/>
            <a:ext cx="3312368" cy="400110"/>
          </a:xfrm>
          <a:prstGeom prst="rect">
            <a:avLst/>
          </a:prstGeom>
          <a:noFill/>
        </p:spPr>
        <p:txBody>
          <a:bodyPr wrap="square" rtlCol="0">
            <a:spAutoFit/>
          </a:bodyPr>
          <a:lstStyle/>
          <a:p>
            <a:pPr algn="ctr"/>
            <a:r>
              <a:rPr lang="es-ES" sz="2000" b="1" dirty="0" smtClean="0"/>
              <a:t>ENSAYOS DESTRUCTIVOS</a:t>
            </a:r>
            <a:endParaRPr lang="es-ES" sz="2000" dirty="0"/>
          </a:p>
        </p:txBody>
      </p:sp>
      <p:sp>
        <p:nvSpPr>
          <p:cNvPr id="13" name="12 CuadroTexto"/>
          <p:cNvSpPr txBox="1"/>
          <p:nvPr/>
        </p:nvSpPr>
        <p:spPr>
          <a:xfrm>
            <a:off x="5216193" y="836712"/>
            <a:ext cx="2884199" cy="707886"/>
          </a:xfrm>
          <a:prstGeom prst="rect">
            <a:avLst/>
          </a:prstGeom>
          <a:noFill/>
        </p:spPr>
        <p:txBody>
          <a:bodyPr wrap="square" rtlCol="0">
            <a:spAutoFit/>
          </a:bodyPr>
          <a:lstStyle/>
          <a:p>
            <a:pPr algn="ctr"/>
            <a:r>
              <a:rPr lang="es-ES" sz="2000" b="1" dirty="0" smtClean="0"/>
              <a:t>ENSAYOS NO DESTRUCTIVOS</a:t>
            </a:r>
            <a:endParaRPr lang="es-ES" sz="2000" dirty="0"/>
          </a:p>
        </p:txBody>
      </p:sp>
      <p:cxnSp>
        <p:nvCxnSpPr>
          <p:cNvPr id="14" name="13 Conector recto de flecha"/>
          <p:cNvCxnSpPr>
            <a:stCxn id="8" idx="2"/>
            <a:endCxn id="9" idx="0"/>
          </p:cNvCxnSpPr>
          <p:nvPr/>
        </p:nvCxnSpPr>
        <p:spPr>
          <a:xfrm flipH="1">
            <a:off x="2411760" y="588750"/>
            <a:ext cx="2196244" cy="253842"/>
          </a:xfrm>
          <a:prstGeom prst="straightConnector1">
            <a:avLst/>
          </a:prstGeom>
          <a:ln w="571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a:stCxn id="8" idx="2"/>
            <a:endCxn id="13" idx="0"/>
          </p:cNvCxnSpPr>
          <p:nvPr/>
        </p:nvCxnSpPr>
        <p:spPr>
          <a:xfrm>
            <a:off x="4608004" y="588750"/>
            <a:ext cx="2050289" cy="247962"/>
          </a:xfrm>
          <a:prstGeom prst="straightConnector1">
            <a:avLst/>
          </a:prstGeom>
          <a:ln w="571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17 CuadroTexto"/>
          <p:cNvSpPr txBox="1"/>
          <p:nvPr/>
        </p:nvSpPr>
        <p:spPr>
          <a:xfrm>
            <a:off x="-612576" y="1628801"/>
            <a:ext cx="3312368" cy="400110"/>
          </a:xfrm>
          <a:prstGeom prst="rect">
            <a:avLst/>
          </a:prstGeom>
          <a:noFill/>
        </p:spPr>
        <p:txBody>
          <a:bodyPr wrap="square" rtlCol="0">
            <a:spAutoFit/>
          </a:bodyPr>
          <a:lstStyle/>
          <a:p>
            <a:pPr algn="ctr"/>
            <a:r>
              <a:rPr lang="es-ES" sz="2000" b="1" dirty="0" smtClean="0"/>
              <a:t>MECÁNICOS</a:t>
            </a:r>
            <a:endParaRPr lang="es-ES" sz="2000" dirty="0"/>
          </a:p>
        </p:txBody>
      </p:sp>
      <p:sp>
        <p:nvSpPr>
          <p:cNvPr id="19" name="18 CuadroTexto"/>
          <p:cNvSpPr txBox="1"/>
          <p:nvPr/>
        </p:nvSpPr>
        <p:spPr>
          <a:xfrm>
            <a:off x="2339752" y="1628800"/>
            <a:ext cx="2884199" cy="400110"/>
          </a:xfrm>
          <a:prstGeom prst="rect">
            <a:avLst/>
          </a:prstGeom>
          <a:noFill/>
        </p:spPr>
        <p:txBody>
          <a:bodyPr wrap="square" rtlCol="0">
            <a:spAutoFit/>
          </a:bodyPr>
          <a:lstStyle/>
          <a:p>
            <a:pPr algn="ctr"/>
            <a:r>
              <a:rPr lang="es-ES" sz="2000" b="1" dirty="0" smtClean="0"/>
              <a:t>TECNOLÓGICOS</a:t>
            </a:r>
            <a:endParaRPr lang="es-ES" sz="2000" dirty="0"/>
          </a:p>
        </p:txBody>
      </p:sp>
      <p:cxnSp>
        <p:nvCxnSpPr>
          <p:cNvPr id="20" name="19 Conector recto de flecha"/>
          <p:cNvCxnSpPr>
            <a:stCxn id="9" idx="2"/>
            <a:endCxn id="18" idx="0"/>
          </p:cNvCxnSpPr>
          <p:nvPr/>
        </p:nvCxnSpPr>
        <p:spPr>
          <a:xfrm flipH="1">
            <a:off x="1043608" y="1242702"/>
            <a:ext cx="1368152" cy="386099"/>
          </a:xfrm>
          <a:prstGeom prst="straightConnector1">
            <a:avLst/>
          </a:prstGeom>
          <a:ln w="571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20 Conector recto de flecha"/>
          <p:cNvCxnSpPr>
            <a:stCxn id="9" idx="2"/>
            <a:endCxn id="19" idx="0"/>
          </p:cNvCxnSpPr>
          <p:nvPr/>
        </p:nvCxnSpPr>
        <p:spPr>
          <a:xfrm>
            <a:off x="2411760" y="1242702"/>
            <a:ext cx="1370092" cy="386098"/>
          </a:xfrm>
          <a:prstGeom prst="straightConnector1">
            <a:avLst/>
          </a:prstGeom>
          <a:ln w="571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21 CuadroTexto"/>
          <p:cNvSpPr txBox="1"/>
          <p:nvPr/>
        </p:nvSpPr>
        <p:spPr>
          <a:xfrm>
            <a:off x="3995936" y="2060849"/>
            <a:ext cx="3312368" cy="400110"/>
          </a:xfrm>
          <a:prstGeom prst="rect">
            <a:avLst/>
          </a:prstGeom>
          <a:noFill/>
        </p:spPr>
        <p:txBody>
          <a:bodyPr wrap="square" rtlCol="0">
            <a:spAutoFit/>
          </a:bodyPr>
          <a:lstStyle/>
          <a:p>
            <a:pPr algn="ctr"/>
            <a:r>
              <a:rPr lang="es-ES" sz="2000" b="1" dirty="0" smtClean="0"/>
              <a:t>ESTRUCTURALES</a:t>
            </a:r>
            <a:endParaRPr lang="es-ES" sz="2000" dirty="0"/>
          </a:p>
        </p:txBody>
      </p:sp>
      <p:sp>
        <p:nvSpPr>
          <p:cNvPr id="23" name="22 CuadroTexto"/>
          <p:cNvSpPr txBox="1"/>
          <p:nvPr/>
        </p:nvSpPr>
        <p:spPr>
          <a:xfrm>
            <a:off x="6516216" y="2060848"/>
            <a:ext cx="2884199" cy="400110"/>
          </a:xfrm>
          <a:prstGeom prst="rect">
            <a:avLst/>
          </a:prstGeom>
          <a:noFill/>
        </p:spPr>
        <p:txBody>
          <a:bodyPr wrap="square" rtlCol="0">
            <a:spAutoFit/>
          </a:bodyPr>
          <a:lstStyle/>
          <a:p>
            <a:pPr algn="ctr"/>
            <a:r>
              <a:rPr lang="es-ES" sz="2000" b="1" dirty="0" smtClean="0"/>
              <a:t>ENSAYOS DE DEFECTOS</a:t>
            </a:r>
            <a:endParaRPr lang="es-ES" sz="2000" dirty="0"/>
          </a:p>
        </p:txBody>
      </p:sp>
      <p:cxnSp>
        <p:nvCxnSpPr>
          <p:cNvPr id="24" name="23 Conector recto de flecha"/>
          <p:cNvCxnSpPr>
            <a:stCxn id="13" idx="2"/>
            <a:endCxn id="22" idx="0"/>
          </p:cNvCxnSpPr>
          <p:nvPr/>
        </p:nvCxnSpPr>
        <p:spPr>
          <a:xfrm flipH="1">
            <a:off x="5652120" y="1544598"/>
            <a:ext cx="1006173" cy="516251"/>
          </a:xfrm>
          <a:prstGeom prst="straightConnector1">
            <a:avLst/>
          </a:prstGeom>
          <a:ln w="571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a:stCxn id="13" idx="2"/>
            <a:endCxn id="23" idx="0"/>
          </p:cNvCxnSpPr>
          <p:nvPr/>
        </p:nvCxnSpPr>
        <p:spPr>
          <a:xfrm>
            <a:off x="6658293" y="1544598"/>
            <a:ext cx="1300023" cy="516250"/>
          </a:xfrm>
          <a:prstGeom prst="straightConnector1">
            <a:avLst/>
          </a:prstGeom>
          <a:ln w="571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756592" y="2636912"/>
            <a:ext cx="3312368" cy="400110"/>
          </a:xfrm>
          <a:prstGeom prst="rect">
            <a:avLst/>
          </a:prstGeom>
          <a:noFill/>
        </p:spPr>
        <p:txBody>
          <a:bodyPr wrap="square" rtlCol="0">
            <a:spAutoFit/>
          </a:bodyPr>
          <a:lstStyle/>
          <a:p>
            <a:pPr algn="ctr"/>
            <a:r>
              <a:rPr lang="es-ES" sz="2000" b="1" dirty="0" smtClean="0"/>
              <a:t>ESTÁTICOS</a:t>
            </a:r>
            <a:endParaRPr lang="es-ES" sz="2000" dirty="0"/>
          </a:p>
        </p:txBody>
      </p:sp>
      <p:sp>
        <p:nvSpPr>
          <p:cNvPr id="29" name="28 CuadroTexto"/>
          <p:cNvSpPr txBox="1"/>
          <p:nvPr/>
        </p:nvSpPr>
        <p:spPr>
          <a:xfrm>
            <a:off x="1187624" y="2636912"/>
            <a:ext cx="2884199" cy="400110"/>
          </a:xfrm>
          <a:prstGeom prst="rect">
            <a:avLst/>
          </a:prstGeom>
          <a:noFill/>
        </p:spPr>
        <p:txBody>
          <a:bodyPr wrap="square" rtlCol="0">
            <a:spAutoFit/>
          </a:bodyPr>
          <a:lstStyle/>
          <a:p>
            <a:pPr algn="ctr"/>
            <a:r>
              <a:rPr lang="es-ES" sz="2000" b="1" dirty="0" smtClean="0"/>
              <a:t>DINÁMICOS</a:t>
            </a:r>
            <a:endParaRPr lang="es-ES" sz="2000" dirty="0"/>
          </a:p>
        </p:txBody>
      </p:sp>
      <p:cxnSp>
        <p:nvCxnSpPr>
          <p:cNvPr id="30" name="29 Conector recto de flecha"/>
          <p:cNvCxnSpPr>
            <a:stCxn id="18" idx="2"/>
            <a:endCxn id="28" idx="0"/>
          </p:cNvCxnSpPr>
          <p:nvPr/>
        </p:nvCxnSpPr>
        <p:spPr>
          <a:xfrm flipH="1">
            <a:off x="899592" y="2028911"/>
            <a:ext cx="144016" cy="608001"/>
          </a:xfrm>
          <a:prstGeom prst="straightConnector1">
            <a:avLst/>
          </a:prstGeom>
          <a:ln w="5715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30 Conector recto de flecha"/>
          <p:cNvCxnSpPr>
            <a:stCxn id="18" idx="2"/>
            <a:endCxn id="29" idx="0"/>
          </p:cNvCxnSpPr>
          <p:nvPr/>
        </p:nvCxnSpPr>
        <p:spPr>
          <a:xfrm>
            <a:off x="1043608" y="2028911"/>
            <a:ext cx="1586116" cy="608001"/>
          </a:xfrm>
          <a:prstGeom prst="straightConnector1">
            <a:avLst/>
          </a:prstGeom>
          <a:ln w="5715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26 CuadroTexto"/>
          <p:cNvSpPr txBox="1"/>
          <p:nvPr/>
        </p:nvSpPr>
        <p:spPr>
          <a:xfrm>
            <a:off x="1979713" y="3037022"/>
            <a:ext cx="1224135" cy="646331"/>
          </a:xfrm>
          <a:prstGeom prst="rect">
            <a:avLst/>
          </a:prstGeom>
          <a:solidFill>
            <a:schemeClr val="accent6">
              <a:lumMod val="20000"/>
              <a:lumOff val="80000"/>
            </a:schemeClr>
          </a:solidFill>
        </p:spPr>
        <p:txBody>
          <a:bodyPr wrap="square" rtlCol="0">
            <a:spAutoFit/>
          </a:bodyPr>
          <a:lstStyle/>
          <a:p>
            <a:r>
              <a:rPr lang="es-ES" dirty="0" err="1" smtClean="0"/>
              <a:t>Resiliencia</a:t>
            </a:r>
            <a:endParaRPr lang="es-ES" dirty="0" smtClean="0"/>
          </a:p>
          <a:p>
            <a:r>
              <a:rPr lang="es-ES" dirty="0" smtClean="0"/>
              <a:t>Fatiga</a:t>
            </a:r>
          </a:p>
        </p:txBody>
      </p:sp>
      <p:sp>
        <p:nvSpPr>
          <p:cNvPr id="32" name="31 CuadroTexto"/>
          <p:cNvSpPr txBox="1"/>
          <p:nvPr/>
        </p:nvSpPr>
        <p:spPr>
          <a:xfrm>
            <a:off x="96431" y="3037486"/>
            <a:ext cx="1631253" cy="2031325"/>
          </a:xfrm>
          <a:prstGeom prst="rect">
            <a:avLst/>
          </a:prstGeom>
          <a:solidFill>
            <a:schemeClr val="accent6">
              <a:lumMod val="20000"/>
              <a:lumOff val="80000"/>
            </a:schemeClr>
          </a:solidFill>
        </p:spPr>
        <p:txBody>
          <a:bodyPr wrap="square" rtlCol="0">
            <a:spAutoFit/>
          </a:bodyPr>
          <a:lstStyle/>
          <a:p>
            <a:r>
              <a:rPr lang="es-ES" dirty="0" smtClean="0"/>
              <a:t>Dureza</a:t>
            </a:r>
          </a:p>
          <a:p>
            <a:r>
              <a:rPr lang="es-ES" dirty="0" smtClean="0"/>
              <a:t>Tracción</a:t>
            </a:r>
          </a:p>
          <a:p>
            <a:r>
              <a:rPr lang="es-ES" dirty="0" smtClean="0"/>
              <a:t>Compresión</a:t>
            </a:r>
          </a:p>
          <a:p>
            <a:r>
              <a:rPr lang="es-ES" dirty="0" smtClean="0"/>
              <a:t>Cortadura</a:t>
            </a:r>
          </a:p>
          <a:p>
            <a:r>
              <a:rPr lang="es-ES" dirty="0" smtClean="0"/>
              <a:t>Pandeo</a:t>
            </a:r>
          </a:p>
          <a:p>
            <a:r>
              <a:rPr lang="es-ES" dirty="0" smtClean="0"/>
              <a:t>Torsión</a:t>
            </a:r>
          </a:p>
          <a:p>
            <a:r>
              <a:rPr lang="es-ES" dirty="0" smtClean="0"/>
              <a:t>Flexión</a:t>
            </a:r>
          </a:p>
        </p:txBody>
      </p:sp>
      <p:sp>
        <p:nvSpPr>
          <p:cNvPr id="33" name="32 CuadroTexto"/>
          <p:cNvSpPr txBox="1"/>
          <p:nvPr/>
        </p:nvSpPr>
        <p:spPr>
          <a:xfrm>
            <a:off x="3347864" y="2278613"/>
            <a:ext cx="1368152" cy="1477328"/>
          </a:xfrm>
          <a:prstGeom prst="rect">
            <a:avLst/>
          </a:prstGeom>
          <a:solidFill>
            <a:schemeClr val="accent6">
              <a:lumMod val="20000"/>
              <a:lumOff val="80000"/>
            </a:schemeClr>
          </a:solidFill>
        </p:spPr>
        <p:txBody>
          <a:bodyPr wrap="square" rtlCol="0">
            <a:spAutoFit/>
          </a:bodyPr>
          <a:lstStyle/>
          <a:p>
            <a:r>
              <a:rPr lang="es-ES" dirty="0" smtClean="0"/>
              <a:t>Embutición</a:t>
            </a:r>
          </a:p>
          <a:p>
            <a:r>
              <a:rPr lang="es-ES" dirty="0" smtClean="0"/>
              <a:t>Doblado</a:t>
            </a:r>
          </a:p>
          <a:p>
            <a:r>
              <a:rPr lang="es-ES" dirty="0" smtClean="0"/>
              <a:t>Forja</a:t>
            </a:r>
          </a:p>
          <a:p>
            <a:r>
              <a:rPr lang="es-ES" dirty="0" smtClean="0"/>
              <a:t>Chispa/corte</a:t>
            </a:r>
          </a:p>
          <a:p>
            <a:r>
              <a:rPr lang="es-ES" dirty="0" smtClean="0"/>
              <a:t>Soldadura</a:t>
            </a:r>
          </a:p>
        </p:txBody>
      </p:sp>
      <p:sp>
        <p:nvSpPr>
          <p:cNvPr id="34" name="33 CuadroTexto"/>
          <p:cNvSpPr txBox="1"/>
          <p:nvPr/>
        </p:nvSpPr>
        <p:spPr>
          <a:xfrm>
            <a:off x="4860032" y="2671752"/>
            <a:ext cx="1656184" cy="923330"/>
          </a:xfrm>
          <a:prstGeom prst="rect">
            <a:avLst/>
          </a:prstGeom>
          <a:solidFill>
            <a:schemeClr val="bg1">
              <a:lumMod val="95000"/>
            </a:schemeClr>
          </a:solidFill>
        </p:spPr>
        <p:txBody>
          <a:bodyPr wrap="square" rtlCol="0">
            <a:spAutoFit/>
          </a:bodyPr>
          <a:lstStyle/>
          <a:p>
            <a:r>
              <a:rPr lang="es-ES" dirty="0" smtClean="0"/>
              <a:t>Cristalográficos</a:t>
            </a:r>
          </a:p>
          <a:p>
            <a:r>
              <a:rPr lang="es-ES" dirty="0" smtClean="0"/>
              <a:t>Micrográficos</a:t>
            </a:r>
          </a:p>
          <a:p>
            <a:r>
              <a:rPr lang="es-ES" dirty="0" err="1" smtClean="0"/>
              <a:t>Macrográficos</a:t>
            </a:r>
            <a:endParaRPr lang="es-ES" dirty="0" smtClean="0"/>
          </a:p>
        </p:txBody>
      </p:sp>
      <p:sp>
        <p:nvSpPr>
          <p:cNvPr id="35" name="34 CuadroTexto"/>
          <p:cNvSpPr txBox="1"/>
          <p:nvPr/>
        </p:nvSpPr>
        <p:spPr>
          <a:xfrm>
            <a:off x="6876256" y="2708920"/>
            <a:ext cx="2160240" cy="2031325"/>
          </a:xfrm>
          <a:prstGeom prst="rect">
            <a:avLst/>
          </a:prstGeom>
          <a:solidFill>
            <a:schemeClr val="bg1">
              <a:lumMod val="95000"/>
            </a:schemeClr>
          </a:solidFill>
        </p:spPr>
        <p:txBody>
          <a:bodyPr wrap="square" rtlCol="0">
            <a:spAutoFit/>
          </a:bodyPr>
          <a:lstStyle/>
          <a:p>
            <a:r>
              <a:rPr lang="es-ES" dirty="0" smtClean="0"/>
              <a:t>Sónicos</a:t>
            </a:r>
          </a:p>
          <a:p>
            <a:r>
              <a:rPr lang="es-ES" dirty="0" smtClean="0"/>
              <a:t>Ultrasónicos</a:t>
            </a:r>
          </a:p>
          <a:p>
            <a:r>
              <a:rPr lang="es-ES" dirty="0" smtClean="0"/>
              <a:t>Magnéticos</a:t>
            </a:r>
          </a:p>
          <a:p>
            <a:r>
              <a:rPr lang="es-ES" dirty="0" smtClean="0"/>
              <a:t>Eléctricos</a:t>
            </a:r>
          </a:p>
          <a:p>
            <a:r>
              <a:rPr lang="es-ES" dirty="0" smtClean="0"/>
              <a:t>Rayos X</a:t>
            </a:r>
          </a:p>
          <a:p>
            <a:r>
              <a:rPr lang="es-ES" dirty="0" smtClean="0"/>
              <a:t>Rayos gamma</a:t>
            </a:r>
          </a:p>
          <a:p>
            <a:r>
              <a:rPr lang="es-ES" dirty="0" smtClean="0"/>
              <a:t>Líquido penetrantes</a:t>
            </a:r>
          </a:p>
        </p:txBody>
      </p:sp>
    </p:spTree>
    <p:extLst>
      <p:ext uri="{BB962C8B-B14F-4D97-AF65-F5344CB8AC3E}">
        <p14:creationId xmlns:p14="http://schemas.microsoft.com/office/powerpoint/2010/main" val="74173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anim calcmode="lin" valueType="num">
                                      <p:cBhvr>
                                        <p:cTn id="41" dur="1000" fill="hold"/>
                                        <p:tgtEl>
                                          <p:spTgt spid="20"/>
                                        </p:tgtEl>
                                        <p:attrNameLst>
                                          <p:attrName>ppt_x</p:attrName>
                                        </p:attrNameLst>
                                      </p:cBhvr>
                                      <p:tavLst>
                                        <p:tav tm="0">
                                          <p:val>
                                            <p:strVal val="#ppt_x"/>
                                          </p:val>
                                        </p:tav>
                                        <p:tav tm="100000">
                                          <p:val>
                                            <p:strVal val="#ppt_x"/>
                                          </p:val>
                                        </p:tav>
                                      </p:tavLst>
                                    </p:anim>
                                    <p:anim calcmode="lin" valueType="num">
                                      <p:cBhvr>
                                        <p:cTn id="42" dur="1000" fill="hold"/>
                                        <p:tgtEl>
                                          <p:spTgt spid="20"/>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42"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anim calcmode="lin" valueType="num">
                                      <p:cBhvr>
                                        <p:cTn id="54" dur="1000" fill="hold"/>
                                        <p:tgtEl>
                                          <p:spTgt spid="21"/>
                                        </p:tgtEl>
                                        <p:attrNameLst>
                                          <p:attrName>ppt_x</p:attrName>
                                        </p:attrNameLst>
                                      </p:cBhvr>
                                      <p:tavLst>
                                        <p:tav tm="0">
                                          <p:val>
                                            <p:strVal val="#ppt_x"/>
                                          </p:val>
                                        </p:tav>
                                        <p:tav tm="100000">
                                          <p:val>
                                            <p:strVal val="#ppt_x"/>
                                          </p:val>
                                        </p:tav>
                                      </p:tavLst>
                                    </p:anim>
                                    <p:anim calcmode="lin" valueType="num">
                                      <p:cBhvr>
                                        <p:cTn id="55" dur="1000" fill="hold"/>
                                        <p:tgtEl>
                                          <p:spTgt spid="21"/>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42"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1000"/>
                                        <p:tgtEl>
                                          <p:spTgt spid="19"/>
                                        </p:tgtEl>
                                      </p:cBhvr>
                                    </p:animEffect>
                                    <p:anim calcmode="lin" valueType="num">
                                      <p:cBhvr>
                                        <p:cTn id="60" dur="1000" fill="hold"/>
                                        <p:tgtEl>
                                          <p:spTgt spid="19"/>
                                        </p:tgtEl>
                                        <p:attrNameLst>
                                          <p:attrName>ppt_x</p:attrName>
                                        </p:attrNameLst>
                                      </p:cBhvr>
                                      <p:tavLst>
                                        <p:tav tm="0">
                                          <p:val>
                                            <p:strVal val="#ppt_x"/>
                                          </p:val>
                                        </p:tav>
                                        <p:tav tm="100000">
                                          <p:val>
                                            <p:strVal val="#ppt_x"/>
                                          </p:val>
                                        </p:tav>
                                      </p:tavLst>
                                    </p:anim>
                                    <p:anim calcmode="lin" valueType="num">
                                      <p:cBhvr>
                                        <p:cTn id="6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1000"/>
                                        <p:tgtEl>
                                          <p:spTgt spid="24"/>
                                        </p:tgtEl>
                                      </p:cBhvr>
                                    </p:animEffect>
                                    <p:anim calcmode="lin" valueType="num">
                                      <p:cBhvr>
                                        <p:cTn id="67" dur="1000" fill="hold"/>
                                        <p:tgtEl>
                                          <p:spTgt spid="24"/>
                                        </p:tgtEl>
                                        <p:attrNameLst>
                                          <p:attrName>ppt_x</p:attrName>
                                        </p:attrNameLst>
                                      </p:cBhvr>
                                      <p:tavLst>
                                        <p:tav tm="0">
                                          <p:val>
                                            <p:strVal val="#ppt_x"/>
                                          </p:val>
                                        </p:tav>
                                        <p:tav tm="100000">
                                          <p:val>
                                            <p:strVal val="#ppt_x"/>
                                          </p:val>
                                        </p:tav>
                                      </p:tavLst>
                                    </p:anim>
                                    <p:anim calcmode="lin" valueType="num">
                                      <p:cBhvr>
                                        <p:cTn id="68" dur="1000" fill="hold"/>
                                        <p:tgtEl>
                                          <p:spTgt spid="24"/>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1000"/>
                                        <p:tgtEl>
                                          <p:spTgt spid="22"/>
                                        </p:tgtEl>
                                      </p:cBhvr>
                                    </p:animEffect>
                                    <p:anim calcmode="lin" valueType="num">
                                      <p:cBhvr>
                                        <p:cTn id="73" dur="1000" fill="hold"/>
                                        <p:tgtEl>
                                          <p:spTgt spid="22"/>
                                        </p:tgtEl>
                                        <p:attrNameLst>
                                          <p:attrName>ppt_x</p:attrName>
                                        </p:attrNameLst>
                                      </p:cBhvr>
                                      <p:tavLst>
                                        <p:tav tm="0">
                                          <p:val>
                                            <p:strVal val="#ppt_x"/>
                                          </p:val>
                                        </p:tav>
                                        <p:tav tm="100000">
                                          <p:val>
                                            <p:strVal val="#ppt_x"/>
                                          </p:val>
                                        </p:tav>
                                      </p:tavLst>
                                    </p:anim>
                                    <p:anim calcmode="lin" valueType="num">
                                      <p:cBhvr>
                                        <p:cTn id="7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1000"/>
                                        <p:tgtEl>
                                          <p:spTgt spid="25"/>
                                        </p:tgtEl>
                                      </p:cBhvr>
                                    </p:animEffect>
                                    <p:anim calcmode="lin" valueType="num">
                                      <p:cBhvr>
                                        <p:cTn id="80" dur="1000" fill="hold"/>
                                        <p:tgtEl>
                                          <p:spTgt spid="25"/>
                                        </p:tgtEl>
                                        <p:attrNameLst>
                                          <p:attrName>ppt_x</p:attrName>
                                        </p:attrNameLst>
                                      </p:cBhvr>
                                      <p:tavLst>
                                        <p:tav tm="0">
                                          <p:val>
                                            <p:strVal val="#ppt_x"/>
                                          </p:val>
                                        </p:tav>
                                        <p:tav tm="100000">
                                          <p:val>
                                            <p:strVal val="#ppt_x"/>
                                          </p:val>
                                        </p:tav>
                                      </p:tavLst>
                                    </p:anim>
                                    <p:anim calcmode="lin" valueType="num">
                                      <p:cBhvr>
                                        <p:cTn id="81" dur="1000" fill="hold"/>
                                        <p:tgtEl>
                                          <p:spTgt spid="25"/>
                                        </p:tgtEl>
                                        <p:attrNameLst>
                                          <p:attrName>ppt_y</p:attrName>
                                        </p:attrNameLst>
                                      </p:cBhvr>
                                      <p:tavLst>
                                        <p:tav tm="0">
                                          <p:val>
                                            <p:strVal val="#ppt_y+.1"/>
                                          </p:val>
                                        </p:tav>
                                        <p:tav tm="100000">
                                          <p:val>
                                            <p:strVal val="#ppt_y"/>
                                          </p:val>
                                        </p:tav>
                                      </p:tavLst>
                                    </p:anim>
                                  </p:childTnLst>
                                </p:cTn>
                              </p:par>
                            </p:childTnLst>
                          </p:cTn>
                        </p:par>
                        <p:par>
                          <p:cTn id="82" fill="hold">
                            <p:stCondLst>
                              <p:cond delay="1000"/>
                            </p:stCondLst>
                            <p:childTnLst>
                              <p:par>
                                <p:cTn id="83" presetID="42" presetClass="entr" presetSubtype="0" fill="hold" grpId="0"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1000"/>
                                        <p:tgtEl>
                                          <p:spTgt spid="23"/>
                                        </p:tgtEl>
                                      </p:cBhvr>
                                    </p:animEffect>
                                    <p:anim calcmode="lin" valueType="num">
                                      <p:cBhvr>
                                        <p:cTn id="86" dur="1000" fill="hold"/>
                                        <p:tgtEl>
                                          <p:spTgt spid="23"/>
                                        </p:tgtEl>
                                        <p:attrNameLst>
                                          <p:attrName>ppt_x</p:attrName>
                                        </p:attrNameLst>
                                      </p:cBhvr>
                                      <p:tavLst>
                                        <p:tav tm="0">
                                          <p:val>
                                            <p:strVal val="#ppt_x"/>
                                          </p:val>
                                        </p:tav>
                                        <p:tav tm="100000">
                                          <p:val>
                                            <p:strVal val="#ppt_x"/>
                                          </p:val>
                                        </p:tav>
                                      </p:tavLst>
                                    </p:anim>
                                    <p:anim calcmode="lin" valueType="num">
                                      <p:cBhvr>
                                        <p:cTn id="8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1000"/>
                                        <p:tgtEl>
                                          <p:spTgt spid="30"/>
                                        </p:tgtEl>
                                      </p:cBhvr>
                                    </p:animEffect>
                                    <p:anim calcmode="lin" valueType="num">
                                      <p:cBhvr>
                                        <p:cTn id="93" dur="1000" fill="hold"/>
                                        <p:tgtEl>
                                          <p:spTgt spid="30"/>
                                        </p:tgtEl>
                                        <p:attrNameLst>
                                          <p:attrName>ppt_x</p:attrName>
                                        </p:attrNameLst>
                                      </p:cBhvr>
                                      <p:tavLst>
                                        <p:tav tm="0">
                                          <p:val>
                                            <p:strVal val="#ppt_x"/>
                                          </p:val>
                                        </p:tav>
                                        <p:tav tm="100000">
                                          <p:val>
                                            <p:strVal val="#ppt_x"/>
                                          </p:val>
                                        </p:tav>
                                      </p:tavLst>
                                    </p:anim>
                                    <p:anim calcmode="lin" valueType="num">
                                      <p:cBhvr>
                                        <p:cTn id="94" dur="1000" fill="hold"/>
                                        <p:tgtEl>
                                          <p:spTgt spid="30"/>
                                        </p:tgtEl>
                                        <p:attrNameLst>
                                          <p:attrName>ppt_y</p:attrName>
                                        </p:attrNameLst>
                                      </p:cBhvr>
                                      <p:tavLst>
                                        <p:tav tm="0">
                                          <p:val>
                                            <p:strVal val="#ppt_y+.1"/>
                                          </p:val>
                                        </p:tav>
                                        <p:tav tm="100000">
                                          <p:val>
                                            <p:strVal val="#ppt_y"/>
                                          </p:val>
                                        </p:tav>
                                      </p:tavLst>
                                    </p:anim>
                                  </p:childTnLst>
                                </p:cTn>
                              </p:par>
                            </p:childTnLst>
                          </p:cTn>
                        </p:par>
                        <p:par>
                          <p:cTn id="95" fill="hold">
                            <p:stCondLst>
                              <p:cond delay="1000"/>
                            </p:stCondLst>
                            <p:childTnLst>
                              <p:par>
                                <p:cTn id="96" presetID="42" presetClass="entr" presetSubtype="0" fill="hold" grpId="0" nodeType="after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fade">
                                      <p:cBhvr>
                                        <p:cTn id="98" dur="1000"/>
                                        <p:tgtEl>
                                          <p:spTgt spid="28"/>
                                        </p:tgtEl>
                                      </p:cBhvr>
                                    </p:animEffect>
                                    <p:anim calcmode="lin" valueType="num">
                                      <p:cBhvr>
                                        <p:cTn id="99" dur="1000" fill="hold"/>
                                        <p:tgtEl>
                                          <p:spTgt spid="28"/>
                                        </p:tgtEl>
                                        <p:attrNameLst>
                                          <p:attrName>ppt_x</p:attrName>
                                        </p:attrNameLst>
                                      </p:cBhvr>
                                      <p:tavLst>
                                        <p:tav tm="0">
                                          <p:val>
                                            <p:strVal val="#ppt_x"/>
                                          </p:val>
                                        </p:tav>
                                        <p:tav tm="100000">
                                          <p:val>
                                            <p:strVal val="#ppt_x"/>
                                          </p:val>
                                        </p:tav>
                                      </p:tavLst>
                                    </p:anim>
                                    <p:anim calcmode="lin" valueType="num">
                                      <p:cBhvr>
                                        <p:cTn id="10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1000"/>
                                        <p:tgtEl>
                                          <p:spTgt spid="31"/>
                                        </p:tgtEl>
                                      </p:cBhvr>
                                    </p:animEffect>
                                    <p:anim calcmode="lin" valueType="num">
                                      <p:cBhvr>
                                        <p:cTn id="106" dur="1000" fill="hold"/>
                                        <p:tgtEl>
                                          <p:spTgt spid="31"/>
                                        </p:tgtEl>
                                        <p:attrNameLst>
                                          <p:attrName>ppt_x</p:attrName>
                                        </p:attrNameLst>
                                      </p:cBhvr>
                                      <p:tavLst>
                                        <p:tav tm="0">
                                          <p:val>
                                            <p:strVal val="#ppt_x"/>
                                          </p:val>
                                        </p:tav>
                                        <p:tav tm="100000">
                                          <p:val>
                                            <p:strVal val="#ppt_x"/>
                                          </p:val>
                                        </p:tav>
                                      </p:tavLst>
                                    </p:anim>
                                    <p:anim calcmode="lin" valueType="num">
                                      <p:cBhvr>
                                        <p:cTn id="107" dur="1000" fill="hold"/>
                                        <p:tgtEl>
                                          <p:spTgt spid="31"/>
                                        </p:tgtEl>
                                        <p:attrNameLst>
                                          <p:attrName>ppt_y</p:attrName>
                                        </p:attrNameLst>
                                      </p:cBhvr>
                                      <p:tavLst>
                                        <p:tav tm="0">
                                          <p:val>
                                            <p:strVal val="#ppt_y+.1"/>
                                          </p:val>
                                        </p:tav>
                                        <p:tav tm="100000">
                                          <p:val>
                                            <p:strVal val="#ppt_y"/>
                                          </p:val>
                                        </p:tav>
                                      </p:tavLst>
                                    </p:anim>
                                  </p:childTnLst>
                                </p:cTn>
                              </p:par>
                            </p:childTnLst>
                          </p:cTn>
                        </p:par>
                        <p:par>
                          <p:cTn id="108" fill="hold">
                            <p:stCondLst>
                              <p:cond delay="1000"/>
                            </p:stCondLst>
                            <p:childTnLst>
                              <p:par>
                                <p:cTn id="109" presetID="42"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anim calcmode="lin" valueType="num">
                                      <p:cBhvr>
                                        <p:cTn id="112" dur="1000" fill="hold"/>
                                        <p:tgtEl>
                                          <p:spTgt spid="29"/>
                                        </p:tgtEl>
                                        <p:attrNameLst>
                                          <p:attrName>ppt_x</p:attrName>
                                        </p:attrNameLst>
                                      </p:cBhvr>
                                      <p:tavLst>
                                        <p:tav tm="0">
                                          <p:val>
                                            <p:strVal val="#ppt_x"/>
                                          </p:val>
                                        </p:tav>
                                        <p:tav tm="100000">
                                          <p:val>
                                            <p:strVal val="#ppt_x"/>
                                          </p:val>
                                        </p:tav>
                                      </p:tavLst>
                                    </p:anim>
                                    <p:anim calcmode="lin" valueType="num">
                                      <p:cBhvr>
                                        <p:cTn id="113" dur="1000" fill="hold"/>
                                        <p:tgtEl>
                                          <p:spTgt spid="29"/>
                                        </p:tgtEl>
                                        <p:attrNameLst>
                                          <p:attrName>ppt_y</p:attrName>
                                        </p:attrNameLst>
                                      </p:cBhvr>
                                      <p:tavLst>
                                        <p:tav tm="0">
                                          <p:val>
                                            <p:strVal val="#ppt_y+.1"/>
                                          </p:val>
                                        </p:tav>
                                        <p:tav tm="100000">
                                          <p:val>
                                            <p:strVal val="#ppt_y"/>
                                          </p:val>
                                        </p:tav>
                                      </p:tavLst>
                                    </p:anim>
                                  </p:childTnLst>
                                </p:cTn>
                              </p:par>
                            </p:childTnLst>
                          </p:cTn>
                        </p:par>
                        <p:par>
                          <p:cTn id="114" fill="hold">
                            <p:stCondLst>
                              <p:cond delay="2000"/>
                            </p:stCondLst>
                            <p:childTnLst>
                              <p:par>
                                <p:cTn id="115" presetID="42" presetClass="entr" presetSubtype="0" fill="hold" grpId="0" nodeType="afterEffect">
                                  <p:stCondLst>
                                    <p:cond delay="1000"/>
                                  </p:stCondLst>
                                  <p:childTnLst>
                                    <p:set>
                                      <p:cBhvr>
                                        <p:cTn id="116" dur="1" fill="hold">
                                          <p:stCondLst>
                                            <p:cond delay="0"/>
                                          </p:stCondLst>
                                        </p:cTn>
                                        <p:tgtEl>
                                          <p:spTgt spid="27"/>
                                        </p:tgtEl>
                                        <p:attrNameLst>
                                          <p:attrName>style.visibility</p:attrName>
                                        </p:attrNameLst>
                                      </p:cBhvr>
                                      <p:to>
                                        <p:strVal val="visible"/>
                                      </p:to>
                                    </p:set>
                                    <p:animEffect transition="in" filter="fade">
                                      <p:cBhvr>
                                        <p:cTn id="117" dur="1000"/>
                                        <p:tgtEl>
                                          <p:spTgt spid="27"/>
                                        </p:tgtEl>
                                      </p:cBhvr>
                                    </p:animEffect>
                                    <p:anim calcmode="lin" valueType="num">
                                      <p:cBhvr>
                                        <p:cTn id="118" dur="1000" fill="hold"/>
                                        <p:tgtEl>
                                          <p:spTgt spid="27"/>
                                        </p:tgtEl>
                                        <p:attrNameLst>
                                          <p:attrName>ppt_x</p:attrName>
                                        </p:attrNameLst>
                                      </p:cBhvr>
                                      <p:tavLst>
                                        <p:tav tm="0">
                                          <p:val>
                                            <p:strVal val="#ppt_x"/>
                                          </p:val>
                                        </p:tav>
                                        <p:tav tm="100000">
                                          <p:val>
                                            <p:strVal val="#ppt_x"/>
                                          </p:val>
                                        </p:tav>
                                      </p:tavLst>
                                    </p:anim>
                                    <p:anim calcmode="lin" valueType="num">
                                      <p:cBhvr>
                                        <p:cTn id="119" dur="1000" fill="hold"/>
                                        <p:tgtEl>
                                          <p:spTgt spid="27"/>
                                        </p:tgtEl>
                                        <p:attrNameLst>
                                          <p:attrName>ppt_y</p:attrName>
                                        </p:attrNameLst>
                                      </p:cBhvr>
                                      <p:tavLst>
                                        <p:tav tm="0">
                                          <p:val>
                                            <p:strVal val="#ppt_y+.1"/>
                                          </p:val>
                                        </p:tav>
                                        <p:tav tm="100000">
                                          <p:val>
                                            <p:strVal val="#ppt_y"/>
                                          </p:val>
                                        </p:tav>
                                      </p:tavLst>
                                    </p:anim>
                                  </p:childTnLst>
                                </p:cTn>
                              </p:par>
                            </p:childTnLst>
                          </p:cTn>
                        </p:par>
                        <p:par>
                          <p:cTn id="120" fill="hold">
                            <p:stCondLst>
                              <p:cond delay="4000"/>
                            </p:stCondLst>
                            <p:childTnLst>
                              <p:par>
                                <p:cTn id="121" presetID="42" presetClass="entr" presetSubtype="0" fill="hold" grpId="0" nodeType="afterEffect">
                                  <p:stCondLst>
                                    <p:cond delay="1000"/>
                                  </p:stCondLst>
                                  <p:childTnLst>
                                    <p:set>
                                      <p:cBhvr>
                                        <p:cTn id="122" dur="1" fill="hold">
                                          <p:stCondLst>
                                            <p:cond delay="0"/>
                                          </p:stCondLst>
                                        </p:cTn>
                                        <p:tgtEl>
                                          <p:spTgt spid="32"/>
                                        </p:tgtEl>
                                        <p:attrNameLst>
                                          <p:attrName>style.visibility</p:attrName>
                                        </p:attrNameLst>
                                      </p:cBhvr>
                                      <p:to>
                                        <p:strVal val="visible"/>
                                      </p:to>
                                    </p:set>
                                    <p:animEffect transition="in" filter="fade">
                                      <p:cBhvr>
                                        <p:cTn id="123" dur="1000"/>
                                        <p:tgtEl>
                                          <p:spTgt spid="32"/>
                                        </p:tgtEl>
                                      </p:cBhvr>
                                    </p:animEffect>
                                    <p:anim calcmode="lin" valueType="num">
                                      <p:cBhvr>
                                        <p:cTn id="124" dur="1000" fill="hold"/>
                                        <p:tgtEl>
                                          <p:spTgt spid="32"/>
                                        </p:tgtEl>
                                        <p:attrNameLst>
                                          <p:attrName>ppt_x</p:attrName>
                                        </p:attrNameLst>
                                      </p:cBhvr>
                                      <p:tavLst>
                                        <p:tav tm="0">
                                          <p:val>
                                            <p:strVal val="#ppt_x"/>
                                          </p:val>
                                        </p:tav>
                                        <p:tav tm="100000">
                                          <p:val>
                                            <p:strVal val="#ppt_x"/>
                                          </p:val>
                                        </p:tav>
                                      </p:tavLst>
                                    </p:anim>
                                    <p:anim calcmode="lin" valueType="num">
                                      <p:cBhvr>
                                        <p:cTn id="125" dur="1000" fill="hold"/>
                                        <p:tgtEl>
                                          <p:spTgt spid="32"/>
                                        </p:tgtEl>
                                        <p:attrNameLst>
                                          <p:attrName>ppt_y</p:attrName>
                                        </p:attrNameLst>
                                      </p:cBhvr>
                                      <p:tavLst>
                                        <p:tav tm="0">
                                          <p:val>
                                            <p:strVal val="#ppt_y+.1"/>
                                          </p:val>
                                        </p:tav>
                                        <p:tav tm="100000">
                                          <p:val>
                                            <p:strVal val="#ppt_y"/>
                                          </p:val>
                                        </p:tav>
                                      </p:tavLst>
                                    </p:anim>
                                  </p:childTnLst>
                                </p:cTn>
                              </p:par>
                            </p:childTnLst>
                          </p:cTn>
                        </p:par>
                        <p:par>
                          <p:cTn id="126" fill="hold">
                            <p:stCondLst>
                              <p:cond delay="6000"/>
                            </p:stCondLst>
                            <p:childTnLst>
                              <p:par>
                                <p:cTn id="127" presetID="42" presetClass="entr" presetSubtype="0" fill="hold" grpId="0" nodeType="afterEffect">
                                  <p:stCondLst>
                                    <p:cond delay="1000"/>
                                  </p:stCondLst>
                                  <p:childTnLst>
                                    <p:set>
                                      <p:cBhvr>
                                        <p:cTn id="128" dur="1" fill="hold">
                                          <p:stCondLst>
                                            <p:cond delay="0"/>
                                          </p:stCondLst>
                                        </p:cTn>
                                        <p:tgtEl>
                                          <p:spTgt spid="33"/>
                                        </p:tgtEl>
                                        <p:attrNameLst>
                                          <p:attrName>style.visibility</p:attrName>
                                        </p:attrNameLst>
                                      </p:cBhvr>
                                      <p:to>
                                        <p:strVal val="visible"/>
                                      </p:to>
                                    </p:set>
                                    <p:animEffect transition="in" filter="fade">
                                      <p:cBhvr>
                                        <p:cTn id="129" dur="1000"/>
                                        <p:tgtEl>
                                          <p:spTgt spid="33"/>
                                        </p:tgtEl>
                                      </p:cBhvr>
                                    </p:animEffect>
                                    <p:anim calcmode="lin" valueType="num">
                                      <p:cBhvr>
                                        <p:cTn id="130" dur="1000" fill="hold"/>
                                        <p:tgtEl>
                                          <p:spTgt spid="33"/>
                                        </p:tgtEl>
                                        <p:attrNameLst>
                                          <p:attrName>ppt_x</p:attrName>
                                        </p:attrNameLst>
                                      </p:cBhvr>
                                      <p:tavLst>
                                        <p:tav tm="0">
                                          <p:val>
                                            <p:strVal val="#ppt_x"/>
                                          </p:val>
                                        </p:tav>
                                        <p:tav tm="100000">
                                          <p:val>
                                            <p:strVal val="#ppt_x"/>
                                          </p:val>
                                        </p:tav>
                                      </p:tavLst>
                                    </p:anim>
                                    <p:anim calcmode="lin" valueType="num">
                                      <p:cBhvr>
                                        <p:cTn id="131" dur="1000" fill="hold"/>
                                        <p:tgtEl>
                                          <p:spTgt spid="33"/>
                                        </p:tgtEl>
                                        <p:attrNameLst>
                                          <p:attrName>ppt_y</p:attrName>
                                        </p:attrNameLst>
                                      </p:cBhvr>
                                      <p:tavLst>
                                        <p:tav tm="0">
                                          <p:val>
                                            <p:strVal val="#ppt_y+.1"/>
                                          </p:val>
                                        </p:tav>
                                        <p:tav tm="100000">
                                          <p:val>
                                            <p:strVal val="#ppt_y"/>
                                          </p:val>
                                        </p:tav>
                                      </p:tavLst>
                                    </p:anim>
                                  </p:childTnLst>
                                </p:cTn>
                              </p:par>
                            </p:childTnLst>
                          </p:cTn>
                        </p:par>
                        <p:par>
                          <p:cTn id="132" fill="hold">
                            <p:stCondLst>
                              <p:cond delay="8000"/>
                            </p:stCondLst>
                            <p:childTnLst>
                              <p:par>
                                <p:cTn id="133" presetID="42" presetClass="entr" presetSubtype="0" fill="hold" grpId="0" nodeType="afterEffect">
                                  <p:stCondLst>
                                    <p:cond delay="1000"/>
                                  </p:stCondLst>
                                  <p:childTnLst>
                                    <p:set>
                                      <p:cBhvr>
                                        <p:cTn id="134" dur="1" fill="hold">
                                          <p:stCondLst>
                                            <p:cond delay="0"/>
                                          </p:stCondLst>
                                        </p:cTn>
                                        <p:tgtEl>
                                          <p:spTgt spid="34"/>
                                        </p:tgtEl>
                                        <p:attrNameLst>
                                          <p:attrName>style.visibility</p:attrName>
                                        </p:attrNameLst>
                                      </p:cBhvr>
                                      <p:to>
                                        <p:strVal val="visible"/>
                                      </p:to>
                                    </p:set>
                                    <p:animEffect transition="in" filter="fade">
                                      <p:cBhvr>
                                        <p:cTn id="135" dur="1000"/>
                                        <p:tgtEl>
                                          <p:spTgt spid="34"/>
                                        </p:tgtEl>
                                      </p:cBhvr>
                                    </p:animEffect>
                                    <p:anim calcmode="lin" valueType="num">
                                      <p:cBhvr>
                                        <p:cTn id="136" dur="1000" fill="hold"/>
                                        <p:tgtEl>
                                          <p:spTgt spid="34"/>
                                        </p:tgtEl>
                                        <p:attrNameLst>
                                          <p:attrName>ppt_x</p:attrName>
                                        </p:attrNameLst>
                                      </p:cBhvr>
                                      <p:tavLst>
                                        <p:tav tm="0">
                                          <p:val>
                                            <p:strVal val="#ppt_x"/>
                                          </p:val>
                                        </p:tav>
                                        <p:tav tm="100000">
                                          <p:val>
                                            <p:strVal val="#ppt_x"/>
                                          </p:val>
                                        </p:tav>
                                      </p:tavLst>
                                    </p:anim>
                                    <p:anim calcmode="lin" valueType="num">
                                      <p:cBhvr>
                                        <p:cTn id="137" dur="1000" fill="hold"/>
                                        <p:tgtEl>
                                          <p:spTgt spid="34"/>
                                        </p:tgtEl>
                                        <p:attrNameLst>
                                          <p:attrName>ppt_y</p:attrName>
                                        </p:attrNameLst>
                                      </p:cBhvr>
                                      <p:tavLst>
                                        <p:tav tm="0">
                                          <p:val>
                                            <p:strVal val="#ppt_y+.1"/>
                                          </p:val>
                                        </p:tav>
                                        <p:tav tm="100000">
                                          <p:val>
                                            <p:strVal val="#ppt_y"/>
                                          </p:val>
                                        </p:tav>
                                      </p:tavLst>
                                    </p:anim>
                                  </p:childTnLst>
                                </p:cTn>
                              </p:par>
                            </p:childTnLst>
                          </p:cTn>
                        </p:par>
                        <p:par>
                          <p:cTn id="138" fill="hold">
                            <p:stCondLst>
                              <p:cond delay="10000"/>
                            </p:stCondLst>
                            <p:childTnLst>
                              <p:par>
                                <p:cTn id="139" presetID="42" presetClass="entr" presetSubtype="0" fill="hold" grpId="0" nodeType="afterEffect">
                                  <p:stCondLst>
                                    <p:cond delay="1000"/>
                                  </p:stCondLst>
                                  <p:childTnLst>
                                    <p:set>
                                      <p:cBhvr>
                                        <p:cTn id="140" dur="1" fill="hold">
                                          <p:stCondLst>
                                            <p:cond delay="0"/>
                                          </p:stCondLst>
                                        </p:cTn>
                                        <p:tgtEl>
                                          <p:spTgt spid="35"/>
                                        </p:tgtEl>
                                        <p:attrNameLst>
                                          <p:attrName>style.visibility</p:attrName>
                                        </p:attrNameLst>
                                      </p:cBhvr>
                                      <p:to>
                                        <p:strVal val="visible"/>
                                      </p:to>
                                    </p:set>
                                    <p:animEffect transition="in" filter="fade">
                                      <p:cBhvr>
                                        <p:cTn id="141" dur="1000"/>
                                        <p:tgtEl>
                                          <p:spTgt spid="35"/>
                                        </p:tgtEl>
                                      </p:cBhvr>
                                    </p:animEffect>
                                    <p:anim calcmode="lin" valueType="num">
                                      <p:cBhvr>
                                        <p:cTn id="142" dur="1000" fill="hold"/>
                                        <p:tgtEl>
                                          <p:spTgt spid="35"/>
                                        </p:tgtEl>
                                        <p:attrNameLst>
                                          <p:attrName>ppt_x</p:attrName>
                                        </p:attrNameLst>
                                      </p:cBhvr>
                                      <p:tavLst>
                                        <p:tav tm="0">
                                          <p:val>
                                            <p:strVal val="#ppt_x"/>
                                          </p:val>
                                        </p:tav>
                                        <p:tav tm="100000">
                                          <p:val>
                                            <p:strVal val="#ppt_x"/>
                                          </p:val>
                                        </p:tav>
                                      </p:tavLst>
                                    </p:anim>
                                    <p:anim calcmode="lin" valueType="num">
                                      <p:cBhvr>
                                        <p:cTn id="14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8" grpId="0"/>
      <p:bldP spid="19" grpId="0"/>
      <p:bldP spid="22" grpId="0"/>
      <p:bldP spid="23" grpId="0"/>
      <p:bldP spid="28" grpId="0"/>
      <p:bldP spid="29" grpId="0"/>
      <p:bldP spid="27" grpId="0" animBg="1"/>
      <p:bldP spid="32" grpId="0" animBg="1"/>
      <p:bldP spid="33" grpId="0" animBg="1"/>
      <p:bldP spid="34" grpId="0" animBg="1"/>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187624" y="188640"/>
            <a:ext cx="6840760" cy="400110"/>
          </a:xfrm>
          <a:prstGeom prst="rect">
            <a:avLst/>
          </a:prstGeom>
          <a:noFill/>
        </p:spPr>
        <p:txBody>
          <a:bodyPr wrap="square" rtlCol="0">
            <a:spAutoFit/>
          </a:bodyPr>
          <a:lstStyle/>
          <a:p>
            <a:pPr algn="just"/>
            <a:r>
              <a:rPr lang="es-ES" sz="2000" b="1" dirty="0" smtClean="0"/>
              <a:t>CLASIFICACIÓN DE LOS ENSAYOS DE MATERIALES</a:t>
            </a:r>
            <a:endParaRPr lang="es-ES" sz="2000" dirty="0"/>
          </a:p>
        </p:txBody>
      </p:sp>
      <p:sp>
        <p:nvSpPr>
          <p:cNvPr id="9" name="8 CuadroTexto"/>
          <p:cNvSpPr txBox="1"/>
          <p:nvPr/>
        </p:nvSpPr>
        <p:spPr>
          <a:xfrm>
            <a:off x="755576" y="842592"/>
            <a:ext cx="3312368" cy="400110"/>
          </a:xfrm>
          <a:prstGeom prst="rect">
            <a:avLst/>
          </a:prstGeom>
          <a:noFill/>
        </p:spPr>
        <p:txBody>
          <a:bodyPr wrap="square" rtlCol="0">
            <a:spAutoFit/>
          </a:bodyPr>
          <a:lstStyle/>
          <a:p>
            <a:pPr algn="ctr"/>
            <a:r>
              <a:rPr lang="es-ES" sz="2000" b="1" dirty="0" smtClean="0"/>
              <a:t>ENSAYOS DESTRUCTIVOS</a:t>
            </a:r>
            <a:endParaRPr lang="es-ES" sz="2000" dirty="0"/>
          </a:p>
        </p:txBody>
      </p:sp>
      <p:sp>
        <p:nvSpPr>
          <p:cNvPr id="13" name="12 CuadroTexto"/>
          <p:cNvSpPr txBox="1"/>
          <p:nvPr/>
        </p:nvSpPr>
        <p:spPr>
          <a:xfrm>
            <a:off x="5216193" y="836712"/>
            <a:ext cx="2884199" cy="707886"/>
          </a:xfrm>
          <a:prstGeom prst="rect">
            <a:avLst/>
          </a:prstGeom>
          <a:noFill/>
        </p:spPr>
        <p:txBody>
          <a:bodyPr wrap="square" rtlCol="0">
            <a:spAutoFit/>
          </a:bodyPr>
          <a:lstStyle/>
          <a:p>
            <a:pPr algn="ctr"/>
            <a:r>
              <a:rPr lang="es-ES" sz="2000" b="1" dirty="0" smtClean="0"/>
              <a:t>ENSAYOS NO DESTRUCTIVOS</a:t>
            </a:r>
            <a:endParaRPr lang="es-ES" sz="2000" dirty="0"/>
          </a:p>
        </p:txBody>
      </p:sp>
      <p:cxnSp>
        <p:nvCxnSpPr>
          <p:cNvPr id="14" name="13 Conector recto de flecha"/>
          <p:cNvCxnSpPr>
            <a:stCxn id="8" idx="2"/>
            <a:endCxn id="9" idx="0"/>
          </p:cNvCxnSpPr>
          <p:nvPr/>
        </p:nvCxnSpPr>
        <p:spPr>
          <a:xfrm flipH="1">
            <a:off x="2411760" y="588750"/>
            <a:ext cx="2196244" cy="253842"/>
          </a:xfrm>
          <a:prstGeom prst="straightConnector1">
            <a:avLst/>
          </a:prstGeom>
          <a:ln w="571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a:stCxn id="8" idx="2"/>
            <a:endCxn id="13" idx="0"/>
          </p:cNvCxnSpPr>
          <p:nvPr/>
        </p:nvCxnSpPr>
        <p:spPr>
          <a:xfrm>
            <a:off x="4608004" y="588750"/>
            <a:ext cx="2050289" cy="247962"/>
          </a:xfrm>
          <a:prstGeom prst="straightConnector1">
            <a:avLst/>
          </a:prstGeom>
          <a:ln w="571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17 CuadroTexto"/>
          <p:cNvSpPr txBox="1"/>
          <p:nvPr/>
        </p:nvSpPr>
        <p:spPr>
          <a:xfrm>
            <a:off x="-612576" y="1628801"/>
            <a:ext cx="3312368" cy="400110"/>
          </a:xfrm>
          <a:prstGeom prst="rect">
            <a:avLst/>
          </a:prstGeom>
          <a:noFill/>
        </p:spPr>
        <p:txBody>
          <a:bodyPr wrap="square" rtlCol="0">
            <a:spAutoFit/>
          </a:bodyPr>
          <a:lstStyle/>
          <a:p>
            <a:pPr algn="ctr"/>
            <a:r>
              <a:rPr lang="es-ES" sz="2000" b="1" dirty="0" smtClean="0"/>
              <a:t>MECÁNICOS</a:t>
            </a:r>
            <a:endParaRPr lang="es-ES" sz="2000" dirty="0"/>
          </a:p>
        </p:txBody>
      </p:sp>
      <p:sp>
        <p:nvSpPr>
          <p:cNvPr id="19" name="18 CuadroTexto"/>
          <p:cNvSpPr txBox="1"/>
          <p:nvPr/>
        </p:nvSpPr>
        <p:spPr>
          <a:xfrm>
            <a:off x="2339752" y="1628800"/>
            <a:ext cx="2884199" cy="400110"/>
          </a:xfrm>
          <a:prstGeom prst="rect">
            <a:avLst/>
          </a:prstGeom>
          <a:noFill/>
        </p:spPr>
        <p:txBody>
          <a:bodyPr wrap="square" rtlCol="0">
            <a:spAutoFit/>
          </a:bodyPr>
          <a:lstStyle/>
          <a:p>
            <a:pPr algn="ctr"/>
            <a:r>
              <a:rPr lang="es-ES" sz="2000" b="1" dirty="0" smtClean="0"/>
              <a:t>TECNOLÓGICOS</a:t>
            </a:r>
            <a:endParaRPr lang="es-ES" sz="2000" dirty="0"/>
          </a:p>
        </p:txBody>
      </p:sp>
      <p:cxnSp>
        <p:nvCxnSpPr>
          <p:cNvPr id="20" name="19 Conector recto de flecha"/>
          <p:cNvCxnSpPr>
            <a:stCxn id="9" idx="2"/>
            <a:endCxn id="18" idx="0"/>
          </p:cNvCxnSpPr>
          <p:nvPr/>
        </p:nvCxnSpPr>
        <p:spPr>
          <a:xfrm flipH="1">
            <a:off x="1043608" y="1242702"/>
            <a:ext cx="1368152" cy="386099"/>
          </a:xfrm>
          <a:prstGeom prst="straightConnector1">
            <a:avLst/>
          </a:prstGeom>
          <a:ln w="571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20 Conector recto de flecha"/>
          <p:cNvCxnSpPr>
            <a:stCxn id="9" idx="2"/>
            <a:endCxn id="19" idx="0"/>
          </p:cNvCxnSpPr>
          <p:nvPr/>
        </p:nvCxnSpPr>
        <p:spPr>
          <a:xfrm>
            <a:off x="2411760" y="1242702"/>
            <a:ext cx="1370092" cy="386098"/>
          </a:xfrm>
          <a:prstGeom prst="straightConnector1">
            <a:avLst/>
          </a:prstGeom>
          <a:ln w="571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21 CuadroTexto"/>
          <p:cNvSpPr txBox="1"/>
          <p:nvPr/>
        </p:nvSpPr>
        <p:spPr>
          <a:xfrm>
            <a:off x="3995936" y="2060849"/>
            <a:ext cx="3312368" cy="400110"/>
          </a:xfrm>
          <a:prstGeom prst="rect">
            <a:avLst/>
          </a:prstGeom>
          <a:noFill/>
        </p:spPr>
        <p:txBody>
          <a:bodyPr wrap="square" rtlCol="0">
            <a:spAutoFit/>
          </a:bodyPr>
          <a:lstStyle/>
          <a:p>
            <a:pPr algn="ctr"/>
            <a:r>
              <a:rPr lang="es-ES" sz="2000" b="1" dirty="0" smtClean="0"/>
              <a:t>ESTRUCTURALES</a:t>
            </a:r>
            <a:endParaRPr lang="es-ES" sz="2000" dirty="0"/>
          </a:p>
        </p:txBody>
      </p:sp>
      <p:sp>
        <p:nvSpPr>
          <p:cNvPr id="23" name="22 CuadroTexto"/>
          <p:cNvSpPr txBox="1"/>
          <p:nvPr/>
        </p:nvSpPr>
        <p:spPr>
          <a:xfrm>
            <a:off x="6516216" y="2060848"/>
            <a:ext cx="2884199" cy="400110"/>
          </a:xfrm>
          <a:prstGeom prst="rect">
            <a:avLst/>
          </a:prstGeom>
          <a:noFill/>
        </p:spPr>
        <p:txBody>
          <a:bodyPr wrap="square" rtlCol="0">
            <a:spAutoFit/>
          </a:bodyPr>
          <a:lstStyle/>
          <a:p>
            <a:pPr algn="ctr"/>
            <a:r>
              <a:rPr lang="es-ES" sz="2000" b="1" dirty="0" smtClean="0"/>
              <a:t>ENSAYOS DE DEFECTOS</a:t>
            </a:r>
            <a:endParaRPr lang="es-ES" sz="2000" dirty="0"/>
          </a:p>
        </p:txBody>
      </p:sp>
      <p:cxnSp>
        <p:nvCxnSpPr>
          <p:cNvPr id="24" name="23 Conector recto de flecha"/>
          <p:cNvCxnSpPr>
            <a:stCxn id="13" idx="2"/>
            <a:endCxn id="22" idx="0"/>
          </p:cNvCxnSpPr>
          <p:nvPr/>
        </p:nvCxnSpPr>
        <p:spPr>
          <a:xfrm flipH="1">
            <a:off x="5652120" y="1544598"/>
            <a:ext cx="1006173" cy="516251"/>
          </a:xfrm>
          <a:prstGeom prst="straightConnector1">
            <a:avLst/>
          </a:prstGeom>
          <a:ln w="571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a:stCxn id="13" idx="2"/>
            <a:endCxn id="23" idx="0"/>
          </p:cNvCxnSpPr>
          <p:nvPr/>
        </p:nvCxnSpPr>
        <p:spPr>
          <a:xfrm>
            <a:off x="6658293" y="1544598"/>
            <a:ext cx="1300023" cy="516250"/>
          </a:xfrm>
          <a:prstGeom prst="straightConnector1">
            <a:avLst/>
          </a:prstGeom>
          <a:ln w="571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756592" y="2636912"/>
            <a:ext cx="3312368" cy="400110"/>
          </a:xfrm>
          <a:prstGeom prst="rect">
            <a:avLst/>
          </a:prstGeom>
          <a:noFill/>
        </p:spPr>
        <p:txBody>
          <a:bodyPr wrap="square" rtlCol="0">
            <a:spAutoFit/>
          </a:bodyPr>
          <a:lstStyle/>
          <a:p>
            <a:pPr algn="ctr"/>
            <a:r>
              <a:rPr lang="es-ES" sz="2000" b="1" dirty="0" smtClean="0"/>
              <a:t>ESTÁTICOS</a:t>
            </a:r>
            <a:endParaRPr lang="es-ES" sz="2000" dirty="0"/>
          </a:p>
        </p:txBody>
      </p:sp>
      <p:sp>
        <p:nvSpPr>
          <p:cNvPr id="29" name="28 CuadroTexto"/>
          <p:cNvSpPr txBox="1"/>
          <p:nvPr/>
        </p:nvSpPr>
        <p:spPr>
          <a:xfrm>
            <a:off x="1187624" y="2636912"/>
            <a:ext cx="2884199" cy="400110"/>
          </a:xfrm>
          <a:prstGeom prst="rect">
            <a:avLst/>
          </a:prstGeom>
          <a:noFill/>
        </p:spPr>
        <p:txBody>
          <a:bodyPr wrap="square" rtlCol="0">
            <a:spAutoFit/>
          </a:bodyPr>
          <a:lstStyle/>
          <a:p>
            <a:pPr algn="ctr"/>
            <a:r>
              <a:rPr lang="es-ES" sz="2000" b="1" dirty="0" smtClean="0"/>
              <a:t>DINÁMICOS</a:t>
            </a:r>
            <a:endParaRPr lang="es-ES" sz="2000" dirty="0"/>
          </a:p>
        </p:txBody>
      </p:sp>
      <p:cxnSp>
        <p:nvCxnSpPr>
          <p:cNvPr id="30" name="29 Conector recto de flecha"/>
          <p:cNvCxnSpPr>
            <a:stCxn id="18" idx="2"/>
            <a:endCxn id="28" idx="0"/>
          </p:cNvCxnSpPr>
          <p:nvPr/>
        </p:nvCxnSpPr>
        <p:spPr>
          <a:xfrm flipH="1">
            <a:off x="899592" y="2028911"/>
            <a:ext cx="144016" cy="608001"/>
          </a:xfrm>
          <a:prstGeom prst="straightConnector1">
            <a:avLst/>
          </a:prstGeom>
          <a:ln w="5715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30 Conector recto de flecha"/>
          <p:cNvCxnSpPr>
            <a:stCxn id="18" idx="2"/>
            <a:endCxn id="29" idx="0"/>
          </p:cNvCxnSpPr>
          <p:nvPr/>
        </p:nvCxnSpPr>
        <p:spPr>
          <a:xfrm>
            <a:off x="1043608" y="2028911"/>
            <a:ext cx="1586116" cy="608001"/>
          </a:xfrm>
          <a:prstGeom prst="straightConnector1">
            <a:avLst/>
          </a:prstGeom>
          <a:ln w="5715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26 CuadroTexto"/>
          <p:cNvSpPr txBox="1"/>
          <p:nvPr/>
        </p:nvSpPr>
        <p:spPr>
          <a:xfrm>
            <a:off x="1979713" y="3037022"/>
            <a:ext cx="1224135" cy="646331"/>
          </a:xfrm>
          <a:prstGeom prst="rect">
            <a:avLst/>
          </a:prstGeom>
          <a:solidFill>
            <a:schemeClr val="accent6">
              <a:lumMod val="20000"/>
              <a:lumOff val="80000"/>
            </a:schemeClr>
          </a:solidFill>
        </p:spPr>
        <p:txBody>
          <a:bodyPr wrap="square" rtlCol="0">
            <a:spAutoFit/>
          </a:bodyPr>
          <a:lstStyle/>
          <a:p>
            <a:r>
              <a:rPr lang="es-ES" dirty="0" err="1" smtClean="0"/>
              <a:t>Resiliencia</a:t>
            </a:r>
            <a:endParaRPr lang="es-ES" dirty="0" smtClean="0"/>
          </a:p>
          <a:p>
            <a:r>
              <a:rPr lang="es-ES" dirty="0" smtClean="0"/>
              <a:t>Fatiga</a:t>
            </a:r>
          </a:p>
        </p:txBody>
      </p:sp>
      <p:sp>
        <p:nvSpPr>
          <p:cNvPr id="32" name="31 CuadroTexto"/>
          <p:cNvSpPr txBox="1"/>
          <p:nvPr/>
        </p:nvSpPr>
        <p:spPr>
          <a:xfrm>
            <a:off x="96431" y="3037486"/>
            <a:ext cx="1631253" cy="2031325"/>
          </a:xfrm>
          <a:prstGeom prst="rect">
            <a:avLst/>
          </a:prstGeom>
          <a:solidFill>
            <a:schemeClr val="accent6">
              <a:lumMod val="20000"/>
              <a:lumOff val="80000"/>
            </a:schemeClr>
          </a:solidFill>
        </p:spPr>
        <p:txBody>
          <a:bodyPr wrap="square" rtlCol="0">
            <a:spAutoFit/>
          </a:bodyPr>
          <a:lstStyle/>
          <a:p>
            <a:r>
              <a:rPr lang="es-ES" dirty="0" smtClean="0"/>
              <a:t>Dureza</a:t>
            </a:r>
          </a:p>
          <a:p>
            <a:r>
              <a:rPr lang="es-ES" dirty="0" smtClean="0"/>
              <a:t>Tracción</a:t>
            </a:r>
          </a:p>
          <a:p>
            <a:r>
              <a:rPr lang="es-ES" dirty="0" smtClean="0"/>
              <a:t>Compresión</a:t>
            </a:r>
          </a:p>
          <a:p>
            <a:r>
              <a:rPr lang="es-ES" dirty="0" smtClean="0"/>
              <a:t>Cortadura</a:t>
            </a:r>
          </a:p>
          <a:p>
            <a:r>
              <a:rPr lang="es-ES" dirty="0" smtClean="0"/>
              <a:t>Pandeo</a:t>
            </a:r>
          </a:p>
          <a:p>
            <a:r>
              <a:rPr lang="es-ES" dirty="0" smtClean="0"/>
              <a:t>Torsión</a:t>
            </a:r>
          </a:p>
          <a:p>
            <a:r>
              <a:rPr lang="es-ES" dirty="0" smtClean="0"/>
              <a:t>Flexión</a:t>
            </a:r>
          </a:p>
        </p:txBody>
      </p:sp>
      <p:sp>
        <p:nvSpPr>
          <p:cNvPr id="33" name="32 CuadroTexto"/>
          <p:cNvSpPr txBox="1"/>
          <p:nvPr/>
        </p:nvSpPr>
        <p:spPr>
          <a:xfrm>
            <a:off x="3347864" y="2278613"/>
            <a:ext cx="1368152" cy="1477328"/>
          </a:xfrm>
          <a:prstGeom prst="rect">
            <a:avLst/>
          </a:prstGeom>
          <a:solidFill>
            <a:schemeClr val="accent6">
              <a:lumMod val="20000"/>
              <a:lumOff val="80000"/>
            </a:schemeClr>
          </a:solidFill>
        </p:spPr>
        <p:txBody>
          <a:bodyPr wrap="square" rtlCol="0">
            <a:spAutoFit/>
          </a:bodyPr>
          <a:lstStyle/>
          <a:p>
            <a:r>
              <a:rPr lang="es-ES" dirty="0" smtClean="0"/>
              <a:t>Embutición</a:t>
            </a:r>
          </a:p>
          <a:p>
            <a:r>
              <a:rPr lang="es-ES" dirty="0" smtClean="0"/>
              <a:t>Doblado</a:t>
            </a:r>
          </a:p>
          <a:p>
            <a:r>
              <a:rPr lang="es-ES" dirty="0" smtClean="0"/>
              <a:t>Forja</a:t>
            </a:r>
          </a:p>
          <a:p>
            <a:r>
              <a:rPr lang="es-ES" dirty="0" smtClean="0"/>
              <a:t>Chispa/corte</a:t>
            </a:r>
          </a:p>
          <a:p>
            <a:r>
              <a:rPr lang="es-ES" dirty="0" smtClean="0"/>
              <a:t>Soldadura</a:t>
            </a:r>
          </a:p>
        </p:txBody>
      </p:sp>
      <p:sp>
        <p:nvSpPr>
          <p:cNvPr id="34" name="33 CuadroTexto"/>
          <p:cNvSpPr txBox="1"/>
          <p:nvPr/>
        </p:nvSpPr>
        <p:spPr>
          <a:xfrm>
            <a:off x="4860032" y="2671752"/>
            <a:ext cx="1656184" cy="923330"/>
          </a:xfrm>
          <a:prstGeom prst="rect">
            <a:avLst/>
          </a:prstGeom>
          <a:solidFill>
            <a:schemeClr val="bg1">
              <a:lumMod val="95000"/>
            </a:schemeClr>
          </a:solidFill>
        </p:spPr>
        <p:txBody>
          <a:bodyPr wrap="square" rtlCol="0">
            <a:spAutoFit/>
          </a:bodyPr>
          <a:lstStyle/>
          <a:p>
            <a:r>
              <a:rPr lang="es-ES" dirty="0" smtClean="0"/>
              <a:t>Cristalográficos</a:t>
            </a:r>
          </a:p>
          <a:p>
            <a:r>
              <a:rPr lang="es-ES" dirty="0" smtClean="0"/>
              <a:t>Micrográficos</a:t>
            </a:r>
          </a:p>
          <a:p>
            <a:r>
              <a:rPr lang="es-ES" dirty="0" err="1" smtClean="0"/>
              <a:t>Macrográficos</a:t>
            </a:r>
            <a:endParaRPr lang="es-ES" dirty="0" smtClean="0"/>
          </a:p>
        </p:txBody>
      </p:sp>
      <p:sp>
        <p:nvSpPr>
          <p:cNvPr id="35" name="34 CuadroTexto"/>
          <p:cNvSpPr txBox="1"/>
          <p:nvPr/>
        </p:nvSpPr>
        <p:spPr>
          <a:xfrm>
            <a:off x="6876256" y="2708920"/>
            <a:ext cx="2160240" cy="2031325"/>
          </a:xfrm>
          <a:prstGeom prst="rect">
            <a:avLst/>
          </a:prstGeom>
          <a:solidFill>
            <a:schemeClr val="bg1">
              <a:lumMod val="95000"/>
            </a:schemeClr>
          </a:solidFill>
        </p:spPr>
        <p:txBody>
          <a:bodyPr wrap="square" rtlCol="0">
            <a:spAutoFit/>
          </a:bodyPr>
          <a:lstStyle/>
          <a:p>
            <a:r>
              <a:rPr lang="es-ES" dirty="0" smtClean="0"/>
              <a:t>Sónicos</a:t>
            </a:r>
          </a:p>
          <a:p>
            <a:r>
              <a:rPr lang="es-ES" dirty="0" smtClean="0"/>
              <a:t>Ultrasónicos</a:t>
            </a:r>
          </a:p>
          <a:p>
            <a:r>
              <a:rPr lang="es-ES" dirty="0" smtClean="0"/>
              <a:t>Magnéticos</a:t>
            </a:r>
          </a:p>
          <a:p>
            <a:r>
              <a:rPr lang="es-ES" dirty="0" smtClean="0"/>
              <a:t>Eléctricos</a:t>
            </a:r>
          </a:p>
          <a:p>
            <a:r>
              <a:rPr lang="es-ES" dirty="0" smtClean="0"/>
              <a:t>Rayos X</a:t>
            </a:r>
          </a:p>
          <a:p>
            <a:r>
              <a:rPr lang="es-ES" dirty="0" smtClean="0"/>
              <a:t>Rayos gamma</a:t>
            </a:r>
          </a:p>
          <a:p>
            <a:r>
              <a:rPr lang="es-ES" dirty="0" smtClean="0"/>
              <a:t>Líquido penetrantes</a:t>
            </a:r>
          </a:p>
        </p:txBody>
      </p:sp>
      <p:sp>
        <p:nvSpPr>
          <p:cNvPr id="2" name="1 Elipse"/>
          <p:cNvSpPr/>
          <p:nvPr/>
        </p:nvSpPr>
        <p:spPr>
          <a:xfrm>
            <a:off x="1824888" y="3017277"/>
            <a:ext cx="1450968" cy="41567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25 Elipse"/>
          <p:cNvSpPr/>
          <p:nvPr/>
        </p:nvSpPr>
        <p:spPr>
          <a:xfrm>
            <a:off x="0" y="2975855"/>
            <a:ext cx="1450968" cy="74872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7864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anim calcmode="lin" valueType="num">
                                      <p:cBhvr>
                                        <p:cTn id="41" dur="1000" fill="hold"/>
                                        <p:tgtEl>
                                          <p:spTgt spid="20"/>
                                        </p:tgtEl>
                                        <p:attrNameLst>
                                          <p:attrName>ppt_x</p:attrName>
                                        </p:attrNameLst>
                                      </p:cBhvr>
                                      <p:tavLst>
                                        <p:tav tm="0">
                                          <p:val>
                                            <p:strVal val="#ppt_x"/>
                                          </p:val>
                                        </p:tav>
                                        <p:tav tm="100000">
                                          <p:val>
                                            <p:strVal val="#ppt_x"/>
                                          </p:val>
                                        </p:tav>
                                      </p:tavLst>
                                    </p:anim>
                                    <p:anim calcmode="lin" valueType="num">
                                      <p:cBhvr>
                                        <p:cTn id="42" dur="1000" fill="hold"/>
                                        <p:tgtEl>
                                          <p:spTgt spid="20"/>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42"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anim calcmode="lin" valueType="num">
                                      <p:cBhvr>
                                        <p:cTn id="54" dur="1000" fill="hold"/>
                                        <p:tgtEl>
                                          <p:spTgt spid="21"/>
                                        </p:tgtEl>
                                        <p:attrNameLst>
                                          <p:attrName>ppt_x</p:attrName>
                                        </p:attrNameLst>
                                      </p:cBhvr>
                                      <p:tavLst>
                                        <p:tav tm="0">
                                          <p:val>
                                            <p:strVal val="#ppt_x"/>
                                          </p:val>
                                        </p:tav>
                                        <p:tav tm="100000">
                                          <p:val>
                                            <p:strVal val="#ppt_x"/>
                                          </p:val>
                                        </p:tav>
                                      </p:tavLst>
                                    </p:anim>
                                    <p:anim calcmode="lin" valueType="num">
                                      <p:cBhvr>
                                        <p:cTn id="55" dur="1000" fill="hold"/>
                                        <p:tgtEl>
                                          <p:spTgt spid="21"/>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42"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1000"/>
                                        <p:tgtEl>
                                          <p:spTgt spid="19"/>
                                        </p:tgtEl>
                                      </p:cBhvr>
                                    </p:animEffect>
                                    <p:anim calcmode="lin" valueType="num">
                                      <p:cBhvr>
                                        <p:cTn id="60" dur="1000" fill="hold"/>
                                        <p:tgtEl>
                                          <p:spTgt spid="19"/>
                                        </p:tgtEl>
                                        <p:attrNameLst>
                                          <p:attrName>ppt_x</p:attrName>
                                        </p:attrNameLst>
                                      </p:cBhvr>
                                      <p:tavLst>
                                        <p:tav tm="0">
                                          <p:val>
                                            <p:strVal val="#ppt_x"/>
                                          </p:val>
                                        </p:tav>
                                        <p:tav tm="100000">
                                          <p:val>
                                            <p:strVal val="#ppt_x"/>
                                          </p:val>
                                        </p:tav>
                                      </p:tavLst>
                                    </p:anim>
                                    <p:anim calcmode="lin" valueType="num">
                                      <p:cBhvr>
                                        <p:cTn id="6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1000"/>
                                        <p:tgtEl>
                                          <p:spTgt spid="24"/>
                                        </p:tgtEl>
                                      </p:cBhvr>
                                    </p:animEffect>
                                    <p:anim calcmode="lin" valueType="num">
                                      <p:cBhvr>
                                        <p:cTn id="67" dur="1000" fill="hold"/>
                                        <p:tgtEl>
                                          <p:spTgt spid="24"/>
                                        </p:tgtEl>
                                        <p:attrNameLst>
                                          <p:attrName>ppt_x</p:attrName>
                                        </p:attrNameLst>
                                      </p:cBhvr>
                                      <p:tavLst>
                                        <p:tav tm="0">
                                          <p:val>
                                            <p:strVal val="#ppt_x"/>
                                          </p:val>
                                        </p:tav>
                                        <p:tav tm="100000">
                                          <p:val>
                                            <p:strVal val="#ppt_x"/>
                                          </p:val>
                                        </p:tav>
                                      </p:tavLst>
                                    </p:anim>
                                    <p:anim calcmode="lin" valueType="num">
                                      <p:cBhvr>
                                        <p:cTn id="68" dur="1000" fill="hold"/>
                                        <p:tgtEl>
                                          <p:spTgt spid="24"/>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1000"/>
                                        <p:tgtEl>
                                          <p:spTgt spid="22"/>
                                        </p:tgtEl>
                                      </p:cBhvr>
                                    </p:animEffect>
                                    <p:anim calcmode="lin" valueType="num">
                                      <p:cBhvr>
                                        <p:cTn id="73" dur="1000" fill="hold"/>
                                        <p:tgtEl>
                                          <p:spTgt spid="22"/>
                                        </p:tgtEl>
                                        <p:attrNameLst>
                                          <p:attrName>ppt_x</p:attrName>
                                        </p:attrNameLst>
                                      </p:cBhvr>
                                      <p:tavLst>
                                        <p:tav tm="0">
                                          <p:val>
                                            <p:strVal val="#ppt_x"/>
                                          </p:val>
                                        </p:tav>
                                        <p:tav tm="100000">
                                          <p:val>
                                            <p:strVal val="#ppt_x"/>
                                          </p:val>
                                        </p:tav>
                                      </p:tavLst>
                                    </p:anim>
                                    <p:anim calcmode="lin" valueType="num">
                                      <p:cBhvr>
                                        <p:cTn id="7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1000"/>
                                        <p:tgtEl>
                                          <p:spTgt spid="25"/>
                                        </p:tgtEl>
                                      </p:cBhvr>
                                    </p:animEffect>
                                    <p:anim calcmode="lin" valueType="num">
                                      <p:cBhvr>
                                        <p:cTn id="80" dur="1000" fill="hold"/>
                                        <p:tgtEl>
                                          <p:spTgt spid="25"/>
                                        </p:tgtEl>
                                        <p:attrNameLst>
                                          <p:attrName>ppt_x</p:attrName>
                                        </p:attrNameLst>
                                      </p:cBhvr>
                                      <p:tavLst>
                                        <p:tav tm="0">
                                          <p:val>
                                            <p:strVal val="#ppt_x"/>
                                          </p:val>
                                        </p:tav>
                                        <p:tav tm="100000">
                                          <p:val>
                                            <p:strVal val="#ppt_x"/>
                                          </p:val>
                                        </p:tav>
                                      </p:tavLst>
                                    </p:anim>
                                    <p:anim calcmode="lin" valueType="num">
                                      <p:cBhvr>
                                        <p:cTn id="81" dur="1000" fill="hold"/>
                                        <p:tgtEl>
                                          <p:spTgt spid="25"/>
                                        </p:tgtEl>
                                        <p:attrNameLst>
                                          <p:attrName>ppt_y</p:attrName>
                                        </p:attrNameLst>
                                      </p:cBhvr>
                                      <p:tavLst>
                                        <p:tav tm="0">
                                          <p:val>
                                            <p:strVal val="#ppt_y+.1"/>
                                          </p:val>
                                        </p:tav>
                                        <p:tav tm="100000">
                                          <p:val>
                                            <p:strVal val="#ppt_y"/>
                                          </p:val>
                                        </p:tav>
                                      </p:tavLst>
                                    </p:anim>
                                  </p:childTnLst>
                                </p:cTn>
                              </p:par>
                            </p:childTnLst>
                          </p:cTn>
                        </p:par>
                        <p:par>
                          <p:cTn id="82" fill="hold">
                            <p:stCondLst>
                              <p:cond delay="1000"/>
                            </p:stCondLst>
                            <p:childTnLst>
                              <p:par>
                                <p:cTn id="83" presetID="42" presetClass="entr" presetSubtype="0" fill="hold" grpId="0"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1000"/>
                                        <p:tgtEl>
                                          <p:spTgt spid="23"/>
                                        </p:tgtEl>
                                      </p:cBhvr>
                                    </p:animEffect>
                                    <p:anim calcmode="lin" valueType="num">
                                      <p:cBhvr>
                                        <p:cTn id="86" dur="1000" fill="hold"/>
                                        <p:tgtEl>
                                          <p:spTgt spid="23"/>
                                        </p:tgtEl>
                                        <p:attrNameLst>
                                          <p:attrName>ppt_x</p:attrName>
                                        </p:attrNameLst>
                                      </p:cBhvr>
                                      <p:tavLst>
                                        <p:tav tm="0">
                                          <p:val>
                                            <p:strVal val="#ppt_x"/>
                                          </p:val>
                                        </p:tav>
                                        <p:tav tm="100000">
                                          <p:val>
                                            <p:strVal val="#ppt_x"/>
                                          </p:val>
                                        </p:tav>
                                      </p:tavLst>
                                    </p:anim>
                                    <p:anim calcmode="lin" valueType="num">
                                      <p:cBhvr>
                                        <p:cTn id="8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1000"/>
                                        <p:tgtEl>
                                          <p:spTgt spid="30"/>
                                        </p:tgtEl>
                                      </p:cBhvr>
                                    </p:animEffect>
                                    <p:anim calcmode="lin" valueType="num">
                                      <p:cBhvr>
                                        <p:cTn id="93" dur="1000" fill="hold"/>
                                        <p:tgtEl>
                                          <p:spTgt spid="30"/>
                                        </p:tgtEl>
                                        <p:attrNameLst>
                                          <p:attrName>ppt_x</p:attrName>
                                        </p:attrNameLst>
                                      </p:cBhvr>
                                      <p:tavLst>
                                        <p:tav tm="0">
                                          <p:val>
                                            <p:strVal val="#ppt_x"/>
                                          </p:val>
                                        </p:tav>
                                        <p:tav tm="100000">
                                          <p:val>
                                            <p:strVal val="#ppt_x"/>
                                          </p:val>
                                        </p:tav>
                                      </p:tavLst>
                                    </p:anim>
                                    <p:anim calcmode="lin" valueType="num">
                                      <p:cBhvr>
                                        <p:cTn id="94" dur="1000" fill="hold"/>
                                        <p:tgtEl>
                                          <p:spTgt spid="30"/>
                                        </p:tgtEl>
                                        <p:attrNameLst>
                                          <p:attrName>ppt_y</p:attrName>
                                        </p:attrNameLst>
                                      </p:cBhvr>
                                      <p:tavLst>
                                        <p:tav tm="0">
                                          <p:val>
                                            <p:strVal val="#ppt_y+.1"/>
                                          </p:val>
                                        </p:tav>
                                        <p:tav tm="100000">
                                          <p:val>
                                            <p:strVal val="#ppt_y"/>
                                          </p:val>
                                        </p:tav>
                                      </p:tavLst>
                                    </p:anim>
                                  </p:childTnLst>
                                </p:cTn>
                              </p:par>
                            </p:childTnLst>
                          </p:cTn>
                        </p:par>
                        <p:par>
                          <p:cTn id="95" fill="hold">
                            <p:stCondLst>
                              <p:cond delay="1000"/>
                            </p:stCondLst>
                            <p:childTnLst>
                              <p:par>
                                <p:cTn id="96" presetID="42" presetClass="entr" presetSubtype="0" fill="hold" grpId="0" nodeType="after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fade">
                                      <p:cBhvr>
                                        <p:cTn id="98" dur="1000"/>
                                        <p:tgtEl>
                                          <p:spTgt spid="28"/>
                                        </p:tgtEl>
                                      </p:cBhvr>
                                    </p:animEffect>
                                    <p:anim calcmode="lin" valueType="num">
                                      <p:cBhvr>
                                        <p:cTn id="99" dur="1000" fill="hold"/>
                                        <p:tgtEl>
                                          <p:spTgt spid="28"/>
                                        </p:tgtEl>
                                        <p:attrNameLst>
                                          <p:attrName>ppt_x</p:attrName>
                                        </p:attrNameLst>
                                      </p:cBhvr>
                                      <p:tavLst>
                                        <p:tav tm="0">
                                          <p:val>
                                            <p:strVal val="#ppt_x"/>
                                          </p:val>
                                        </p:tav>
                                        <p:tav tm="100000">
                                          <p:val>
                                            <p:strVal val="#ppt_x"/>
                                          </p:val>
                                        </p:tav>
                                      </p:tavLst>
                                    </p:anim>
                                    <p:anim calcmode="lin" valueType="num">
                                      <p:cBhvr>
                                        <p:cTn id="10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1000"/>
                                        <p:tgtEl>
                                          <p:spTgt spid="31"/>
                                        </p:tgtEl>
                                      </p:cBhvr>
                                    </p:animEffect>
                                    <p:anim calcmode="lin" valueType="num">
                                      <p:cBhvr>
                                        <p:cTn id="106" dur="1000" fill="hold"/>
                                        <p:tgtEl>
                                          <p:spTgt spid="31"/>
                                        </p:tgtEl>
                                        <p:attrNameLst>
                                          <p:attrName>ppt_x</p:attrName>
                                        </p:attrNameLst>
                                      </p:cBhvr>
                                      <p:tavLst>
                                        <p:tav tm="0">
                                          <p:val>
                                            <p:strVal val="#ppt_x"/>
                                          </p:val>
                                        </p:tav>
                                        <p:tav tm="100000">
                                          <p:val>
                                            <p:strVal val="#ppt_x"/>
                                          </p:val>
                                        </p:tav>
                                      </p:tavLst>
                                    </p:anim>
                                    <p:anim calcmode="lin" valueType="num">
                                      <p:cBhvr>
                                        <p:cTn id="107" dur="1000" fill="hold"/>
                                        <p:tgtEl>
                                          <p:spTgt spid="31"/>
                                        </p:tgtEl>
                                        <p:attrNameLst>
                                          <p:attrName>ppt_y</p:attrName>
                                        </p:attrNameLst>
                                      </p:cBhvr>
                                      <p:tavLst>
                                        <p:tav tm="0">
                                          <p:val>
                                            <p:strVal val="#ppt_y+.1"/>
                                          </p:val>
                                        </p:tav>
                                        <p:tav tm="100000">
                                          <p:val>
                                            <p:strVal val="#ppt_y"/>
                                          </p:val>
                                        </p:tav>
                                      </p:tavLst>
                                    </p:anim>
                                  </p:childTnLst>
                                </p:cTn>
                              </p:par>
                            </p:childTnLst>
                          </p:cTn>
                        </p:par>
                        <p:par>
                          <p:cTn id="108" fill="hold">
                            <p:stCondLst>
                              <p:cond delay="1000"/>
                            </p:stCondLst>
                            <p:childTnLst>
                              <p:par>
                                <p:cTn id="109" presetID="42"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anim calcmode="lin" valueType="num">
                                      <p:cBhvr>
                                        <p:cTn id="112" dur="1000" fill="hold"/>
                                        <p:tgtEl>
                                          <p:spTgt spid="29"/>
                                        </p:tgtEl>
                                        <p:attrNameLst>
                                          <p:attrName>ppt_x</p:attrName>
                                        </p:attrNameLst>
                                      </p:cBhvr>
                                      <p:tavLst>
                                        <p:tav tm="0">
                                          <p:val>
                                            <p:strVal val="#ppt_x"/>
                                          </p:val>
                                        </p:tav>
                                        <p:tav tm="100000">
                                          <p:val>
                                            <p:strVal val="#ppt_x"/>
                                          </p:val>
                                        </p:tav>
                                      </p:tavLst>
                                    </p:anim>
                                    <p:anim calcmode="lin" valueType="num">
                                      <p:cBhvr>
                                        <p:cTn id="113" dur="1000" fill="hold"/>
                                        <p:tgtEl>
                                          <p:spTgt spid="29"/>
                                        </p:tgtEl>
                                        <p:attrNameLst>
                                          <p:attrName>ppt_y</p:attrName>
                                        </p:attrNameLst>
                                      </p:cBhvr>
                                      <p:tavLst>
                                        <p:tav tm="0">
                                          <p:val>
                                            <p:strVal val="#ppt_y+.1"/>
                                          </p:val>
                                        </p:tav>
                                        <p:tav tm="100000">
                                          <p:val>
                                            <p:strVal val="#ppt_y"/>
                                          </p:val>
                                        </p:tav>
                                      </p:tavLst>
                                    </p:anim>
                                  </p:childTnLst>
                                </p:cTn>
                              </p:par>
                            </p:childTnLst>
                          </p:cTn>
                        </p:par>
                        <p:par>
                          <p:cTn id="114" fill="hold">
                            <p:stCondLst>
                              <p:cond delay="2000"/>
                            </p:stCondLst>
                            <p:childTnLst>
                              <p:par>
                                <p:cTn id="115" presetID="42" presetClass="entr" presetSubtype="0" fill="hold" grpId="0" nodeType="afterEffect">
                                  <p:stCondLst>
                                    <p:cond delay="1000"/>
                                  </p:stCondLst>
                                  <p:childTnLst>
                                    <p:set>
                                      <p:cBhvr>
                                        <p:cTn id="116" dur="1" fill="hold">
                                          <p:stCondLst>
                                            <p:cond delay="0"/>
                                          </p:stCondLst>
                                        </p:cTn>
                                        <p:tgtEl>
                                          <p:spTgt spid="27"/>
                                        </p:tgtEl>
                                        <p:attrNameLst>
                                          <p:attrName>style.visibility</p:attrName>
                                        </p:attrNameLst>
                                      </p:cBhvr>
                                      <p:to>
                                        <p:strVal val="visible"/>
                                      </p:to>
                                    </p:set>
                                    <p:animEffect transition="in" filter="fade">
                                      <p:cBhvr>
                                        <p:cTn id="117" dur="1000"/>
                                        <p:tgtEl>
                                          <p:spTgt spid="27"/>
                                        </p:tgtEl>
                                      </p:cBhvr>
                                    </p:animEffect>
                                    <p:anim calcmode="lin" valueType="num">
                                      <p:cBhvr>
                                        <p:cTn id="118" dur="1000" fill="hold"/>
                                        <p:tgtEl>
                                          <p:spTgt spid="27"/>
                                        </p:tgtEl>
                                        <p:attrNameLst>
                                          <p:attrName>ppt_x</p:attrName>
                                        </p:attrNameLst>
                                      </p:cBhvr>
                                      <p:tavLst>
                                        <p:tav tm="0">
                                          <p:val>
                                            <p:strVal val="#ppt_x"/>
                                          </p:val>
                                        </p:tav>
                                        <p:tav tm="100000">
                                          <p:val>
                                            <p:strVal val="#ppt_x"/>
                                          </p:val>
                                        </p:tav>
                                      </p:tavLst>
                                    </p:anim>
                                    <p:anim calcmode="lin" valueType="num">
                                      <p:cBhvr>
                                        <p:cTn id="119" dur="1000" fill="hold"/>
                                        <p:tgtEl>
                                          <p:spTgt spid="27"/>
                                        </p:tgtEl>
                                        <p:attrNameLst>
                                          <p:attrName>ppt_y</p:attrName>
                                        </p:attrNameLst>
                                      </p:cBhvr>
                                      <p:tavLst>
                                        <p:tav tm="0">
                                          <p:val>
                                            <p:strVal val="#ppt_y+.1"/>
                                          </p:val>
                                        </p:tav>
                                        <p:tav tm="100000">
                                          <p:val>
                                            <p:strVal val="#ppt_y"/>
                                          </p:val>
                                        </p:tav>
                                      </p:tavLst>
                                    </p:anim>
                                  </p:childTnLst>
                                </p:cTn>
                              </p:par>
                            </p:childTnLst>
                          </p:cTn>
                        </p:par>
                        <p:par>
                          <p:cTn id="120" fill="hold">
                            <p:stCondLst>
                              <p:cond delay="4000"/>
                            </p:stCondLst>
                            <p:childTnLst>
                              <p:par>
                                <p:cTn id="121" presetID="42" presetClass="entr" presetSubtype="0" fill="hold" grpId="0" nodeType="afterEffect">
                                  <p:stCondLst>
                                    <p:cond delay="1000"/>
                                  </p:stCondLst>
                                  <p:childTnLst>
                                    <p:set>
                                      <p:cBhvr>
                                        <p:cTn id="122" dur="1" fill="hold">
                                          <p:stCondLst>
                                            <p:cond delay="0"/>
                                          </p:stCondLst>
                                        </p:cTn>
                                        <p:tgtEl>
                                          <p:spTgt spid="32"/>
                                        </p:tgtEl>
                                        <p:attrNameLst>
                                          <p:attrName>style.visibility</p:attrName>
                                        </p:attrNameLst>
                                      </p:cBhvr>
                                      <p:to>
                                        <p:strVal val="visible"/>
                                      </p:to>
                                    </p:set>
                                    <p:animEffect transition="in" filter="fade">
                                      <p:cBhvr>
                                        <p:cTn id="123" dur="1000"/>
                                        <p:tgtEl>
                                          <p:spTgt spid="32"/>
                                        </p:tgtEl>
                                      </p:cBhvr>
                                    </p:animEffect>
                                    <p:anim calcmode="lin" valueType="num">
                                      <p:cBhvr>
                                        <p:cTn id="124" dur="1000" fill="hold"/>
                                        <p:tgtEl>
                                          <p:spTgt spid="32"/>
                                        </p:tgtEl>
                                        <p:attrNameLst>
                                          <p:attrName>ppt_x</p:attrName>
                                        </p:attrNameLst>
                                      </p:cBhvr>
                                      <p:tavLst>
                                        <p:tav tm="0">
                                          <p:val>
                                            <p:strVal val="#ppt_x"/>
                                          </p:val>
                                        </p:tav>
                                        <p:tav tm="100000">
                                          <p:val>
                                            <p:strVal val="#ppt_x"/>
                                          </p:val>
                                        </p:tav>
                                      </p:tavLst>
                                    </p:anim>
                                    <p:anim calcmode="lin" valueType="num">
                                      <p:cBhvr>
                                        <p:cTn id="125" dur="1000" fill="hold"/>
                                        <p:tgtEl>
                                          <p:spTgt spid="32"/>
                                        </p:tgtEl>
                                        <p:attrNameLst>
                                          <p:attrName>ppt_y</p:attrName>
                                        </p:attrNameLst>
                                      </p:cBhvr>
                                      <p:tavLst>
                                        <p:tav tm="0">
                                          <p:val>
                                            <p:strVal val="#ppt_y+.1"/>
                                          </p:val>
                                        </p:tav>
                                        <p:tav tm="100000">
                                          <p:val>
                                            <p:strVal val="#ppt_y"/>
                                          </p:val>
                                        </p:tav>
                                      </p:tavLst>
                                    </p:anim>
                                  </p:childTnLst>
                                </p:cTn>
                              </p:par>
                            </p:childTnLst>
                          </p:cTn>
                        </p:par>
                        <p:par>
                          <p:cTn id="126" fill="hold">
                            <p:stCondLst>
                              <p:cond delay="6000"/>
                            </p:stCondLst>
                            <p:childTnLst>
                              <p:par>
                                <p:cTn id="127" presetID="42" presetClass="entr" presetSubtype="0" fill="hold" grpId="0" nodeType="afterEffect">
                                  <p:stCondLst>
                                    <p:cond delay="1000"/>
                                  </p:stCondLst>
                                  <p:childTnLst>
                                    <p:set>
                                      <p:cBhvr>
                                        <p:cTn id="128" dur="1" fill="hold">
                                          <p:stCondLst>
                                            <p:cond delay="0"/>
                                          </p:stCondLst>
                                        </p:cTn>
                                        <p:tgtEl>
                                          <p:spTgt spid="33"/>
                                        </p:tgtEl>
                                        <p:attrNameLst>
                                          <p:attrName>style.visibility</p:attrName>
                                        </p:attrNameLst>
                                      </p:cBhvr>
                                      <p:to>
                                        <p:strVal val="visible"/>
                                      </p:to>
                                    </p:set>
                                    <p:animEffect transition="in" filter="fade">
                                      <p:cBhvr>
                                        <p:cTn id="129" dur="1000"/>
                                        <p:tgtEl>
                                          <p:spTgt spid="33"/>
                                        </p:tgtEl>
                                      </p:cBhvr>
                                    </p:animEffect>
                                    <p:anim calcmode="lin" valueType="num">
                                      <p:cBhvr>
                                        <p:cTn id="130" dur="1000" fill="hold"/>
                                        <p:tgtEl>
                                          <p:spTgt spid="33"/>
                                        </p:tgtEl>
                                        <p:attrNameLst>
                                          <p:attrName>ppt_x</p:attrName>
                                        </p:attrNameLst>
                                      </p:cBhvr>
                                      <p:tavLst>
                                        <p:tav tm="0">
                                          <p:val>
                                            <p:strVal val="#ppt_x"/>
                                          </p:val>
                                        </p:tav>
                                        <p:tav tm="100000">
                                          <p:val>
                                            <p:strVal val="#ppt_x"/>
                                          </p:val>
                                        </p:tav>
                                      </p:tavLst>
                                    </p:anim>
                                    <p:anim calcmode="lin" valueType="num">
                                      <p:cBhvr>
                                        <p:cTn id="131" dur="1000" fill="hold"/>
                                        <p:tgtEl>
                                          <p:spTgt spid="33"/>
                                        </p:tgtEl>
                                        <p:attrNameLst>
                                          <p:attrName>ppt_y</p:attrName>
                                        </p:attrNameLst>
                                      </p:cBhvr>
                                      <p:tavLst>
                                        <p:tav tm="0">
                                          <p:val>
                                            <p:strVal val="#ppt_y+.1"/>
                                          </p:val>
                                        </p:tav>
                                        <p:tav tm="100000">
                                          <p:val>
                                            <p:strVal val="#ppt_y"/>
                                          </p:val>
                                        </p:tav>
                                      </p:tavLst>
                                    </p:anim>
                                  </p:childTnLst>
                                </p:cTn>
                              </p:par>
                            </p:childTnLst>
                          </p:cTn>
                        </p:par>
                        <p:par>
                          <p:cTn id="132" fill="hold">
                            <p:stCondLst>
                              <p:cond delay="8000"/>
                            </p:stCondLst>
                            <p:childTnLst>
                              <p:par>
                                <p:cTn id="133" presetID="42" presetClass="entr" presetSubtype="0" fill="hold" grpId="0" nodeType="afterEffect">
                                  <p:stCondLst>
                                    <p:cond delay="1000"/>
                                  </p:stCondLst>
                                  <p:childTnLst>
                                    <p:set>
                                      <p:cBhvr>
                                        <p:cTn id="134" dur="1" fill="hold">
                                          <p:stCondLst>
                                            <p:cond delay="0"/>
                                          </p:stCondLst>
                                        </p:cTn>
                                        <p:tgtEl>
                                          <p:spTgt spid="34"/>
                                        </p:tgtEl>
                                        <p:attrNameLst>
                                          <p:attrName>style.visibility</p:attrName>
                                        </p:attrNameLst>
                                      </p:cBhvr>
                                      <p:to>
                                        <p:strVal val="visible"/>
                                      </p:to>
                                    </p:set>
                                    <p:animEffect transition="in" filter="fade">
                                      <p:cBhvr>
                                        <p:cTn id="135" dur="1000"/>
                                        <p:tgtEl>
                                          <p:spTgt spid="34"/>
                                        </p:tgtEl>
                                      </p:cBhvr>
                                    </p:animEffect>
                                    <p:anim calcmode="lin" valueType="num">
                                      <p:cBhvr>
                                        <p:cTn id="136" dur="1000" fill="hold"/>
                                        <p:tgtEl>
                                          <p:spTgt spid="34"/>
                                        </p:tgtEl>
                                        <p:attrNameLst>
                                          <p:attrName>ppt_x</p:attrName>
                                        </p:attrNameLst>
                                      </p:cBhvr>
                                      <p:tavLst>
                                        <p:tav tm="0">
                                          <p:val>
                                            <p:strVal val="#ppt_x"/>
                                          </p:val>
                                        </p:tav>
                                        <p:tav tm="100000">
                                          <p:val>
                                            <p:strVal val="#ppt_x"/>
                                          </p:val>
                                        </p:tav>
                                      </p:tavLst>
                                    </p:anim>
                                    <p:anim calcmode="lin" valueType="num">
                                      <p:cBhvr>
                                        <p:cTn id="137" dur="1000" fill="hold"/>
                                        <p:tgtEl>
                                          <p:spTgt spid="34"/>
                                        </p:tgtEl>
                                        <p:attrNameLst>
                                          <p:attrName>ppt_y</p:attrName>
                                        </p:attrNameLst>
                                      </p:cBhvr>
                                      <p:tavLst>
                                        <p:tav tm="0">
                                          <p:val>
                                            <p:strVal val="#ppt_y+.1"/>
                                          </p:val>
                                        </p:tav>
                                        <p:tav tm="100000">
                                          <p:val>
                                            <p:strVal val="#ppt_y"/>
                                          </p:val>
                                        </p:tav>
                                      </p:tavLst>
                                    </p:anim>
                                  </p:childTnLst>
                                </p:cTn>
                              </p:par>
                            </p:childTnLst>
                          </p:cTn>
                        </p:par>
                        <p:par>
                          <p:cTn id="138" fill="hold">
                            <p:stCondLst>
                              <p:cond delay="10000"/>
                            </p:stCondLst>
                            <p:childTnLst>
                              <p:par>
                                <p:cTn id="139" presetID="42" presetClass="entr" presetSubtype="0" fill="hold" grpId="0" nodeType="afterEffect">
                                  <p:stCondLst>
                                    <p:cond delay="1000"/>
                                  </p:stCondLst>
                                  <p:childTnLst>
                                    <p:set>
                                      <p:cBhvr>
                                        <p:cTn id="140" dur="1" fill="hold">
                                          <p:stCondLst>
                                            <p:cond delay="0"/>
                                          </p:stCondLst>
                                        </p:cTn>
                                        <p:tgtEl>
                                          <p:spTgt spid="35"/>
                                        </p:tgtEl>
                                        <p:attrNameLst>
                                          <p:attrName>style.visibility</p:attrName>
                                        </p:attrNameLst>
                                      </p:cBhvr>
                                      <p:to>
                                        <p:strVal val="visible"/>
                                      </p:to>
                                    </p:set>
                                    <p:animEffect transition="in" filter="fade">
                                      <p:cBhvr>
                                        <p:cTn id="141" dur="1000"/>
                                        <p:tgtEl>
                                          <p:spTgt spid="35"/>
                                        </p:tgtEl>
                                      </p:cBhvr>
                                    </p:animEffect>
                                    <p:anim calcmode="lin" valueType="num">
                                      <p:cBhvr>
                                        <p:cTn id="142" dur="1000" fill="hold"/>
                                        <p:tgtEl>
                                          <p:spTgt spid="35"/>
                                        </p:tgtEl>
                                        <p:attrNameLst>
                                          <p:attrName>ppt_x</p:attrName>
                                        </p:attrNameLst>
                                      </p:cBhvr>
                                      <p:tavLst>
                                        <p:tav tm="0">
                                          <p:val>
                                            <p:strVal val="#ppt_x"/>
                                          </p:val>
                                        </p:tav>
                                        <p:tav tm="100000">
                                          <p:val>
                                            <p:strVal val="#ppt_x"/>
                                          </p:val>
                                        </p:tav>
                                      </p:tavLst>
                                    </p:anim>
                                    <p:anim calcmode="lin" valueType="num">
                                      <p:cBhvr>
                                        <p:cTn id="14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8" grpId="0"/>
      <p:bldP spid="19" grpId="0"/>
      <p:bldP spid="22" grpId="0"/>
      <p:bldP spid="23" grpId="0"/>
      <p:bldP spid="28" grpId="0"/>
      <p:bldP spid="29" grpId="0"/>
      <p:bldP spid="27" grpId="0" animBg="1"/>
      <p:bldP spid="32" grpId="0" animBg="1"/>
      <p:bldP spid="33" grpId="0" animBg="1"/>
      <p:bldP spid="34" grpId="0" animBg="1"/>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95536" y="733957"/>
            <a:ext cx="8208912" cy="584775"/>
          </a:xfrm>
          <a:prstGeom prst="rect">
            <a:avLst/>
          </a:prstGeom>
          <a:noFill/>
        </p:spPr>
        <p:txBody>
          <a:bodyPr wrap="square" rtlCol="0">
            <a:spAutoFit/>
          </a:bodyPr>
          <a:lstStyle/>
          <a:p>
            <a:pPr algn="ctr"/>
            <a:r>
              <a:rPr lang="es-ES" sz="3200" dirty="0" smtClean="0"/>
              <a:t>¿Cuánto pesas?</a:t>
            </a:r>
          </a:p>
        </p:txBody>
      </p:sp>
    </p:spTree>
    <p:extLst>
      <p:ext uri="{BB962C8B-B14F-4D97-AF65-F5344CB8AC3E}">
        <p14:creationId xmlns:p14="http://schemas.microsoft.com/office/powerpoint/2010/main" val="191776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95536" y="733957"/>
            <a:ext cx="8208912" cy="584775"/>
          </a:xfrm>
          <a:prstGeom prst="rect">
            <a:avLst/>
          </a:prstGeom>
          <a:noFill/>
        </p:spPr>
        <p:txBody>
          <a:bodyPr wrap="square" rtlCol="0">
            <a:spAutoFit/>
          </a:bodyPr>
          <a:lstStyle/>
          <a:p>
            <a:pPr algn="ctr"/>
            <a:r>
              <a:rPr lang="es-ES" sz="3200" dirty="0" smtClean="0"/>
              <a:t>¿Cuánto pesas?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061963"/>
            <a:ext cx="942776" cy="248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2060848"/>
            <a:ext cx="942776" cy="248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Flecha abajo"/>
          <p:cNvSpPr/>
          <p:nvPr/>
        </p:nvSpPr>
        <p:spPr>
          <a:xfrm>
            <a:off x="4071280" y="3212976"/>
            <a:ext cx="216024" cy="1440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5 CuadroTexto"/>
          <p:cNvSpPr txBox="1"/>
          <p:nvPr/>
        </p:nvSpPr>
        <p:spPr>
          <a:xfrm>
            <a:off x="1187624" y="2700209"/>
            <a:ext cx="2223864" cy="584775"/>
          </a:xfrm>
          <a:prstGeom prst="rect">
            <a:avLst/>
          </a:prstGeom>
          <a:noFill/>
        </p:spPr>
        <p:txBody>
          <a:bodyPr wrap="square" rtlCol="0">
            <a:spAutoFit/>
          </a:bodyPr>
          <a:lstStyle/>
          <a:p>
            <a:pPr algn="ctr"/>
            <a:r>
              <a:rPr lang="es-ES" sz="3200" dirty="0" smtClean="0"/>
              <a:t>m = 60 kg</a:t>
            </a:r>
          </a:p>
        </p:txBody>
      </p:sp>
      <p:sp>
        <p:nvSpPr>
          <p:cNvPr id="7" name="6 CuadroTexto"/>
          <p:cNvSpPr txBox="1"/>
          <p:nvPr/>
        </p:nvSpPr>
        <p:spPr>
          <a:xfrm>
            <a:off x="4731072" y="4221088"/>
            <a:ext cx="4161408" cy="1200329"/>
          </a:xfrm>
          <a:prstGeom prst="rect">
            <a:avLst/>
          </a:prstGeom>
          <a:noFill/>
        </p:spPr>
        <p:txBody>
          <a:bodyPr wrap="square" rtlCol="0">
            <a:spAutoFit/>
          </a:bodyPr>
          <a:lstStyle/>
          <a:p>
            <a:r>
              <a:rPr lang="es-ES" sz="3200" dirty="0" smtClean="0"/>
              <a:t>P = 60 </a:t>
            </a:r>
            <a:r>
              <a:rPr lang="es-ES" sz="3200" b="1" dirty="0" err="1" smtClean="0"/>
              <a:t>kp</a:t>
            </a:r>
            <a:r>
              <a:rPr lang="es-ES" sz="3200" dirty="0" smtClean="0"/>
              <a:t> = 60 </a:t>
            </a:r>
            <a:r>
              <a:rPr lang="es-ES" sz="3200" b="1" dirty="0" err="1" smtClean="0"/>
              <a:t>kgf</a:t>
            </a:r>
            <a:endParaRPr lang="es-ES" sz="3200" b="1" dirty="0" smtClean="0"/>
          </a:p>
          <a:p>
            <a:endParaRPr lang="es-ES" sz="2000" b="1" dirty="0" smtClean="0"/>
          </a:p>
          <a:p>
            <a:r>
              <a:rPr lang="es-ES" sz="2000" b="1" dirty="0" smtClean="0"/>
              <a:t>            Kilopondio      kilogramo-fuerza</a:t>
            </a:r>
          </a:p>
        </p:txBody>
      </p:sp>
      <p:sp>
        <p:nvSpPr>
          <p:cNvPr id="8" name="7 CuadroTexto"/>
          <p:cNvSpPr txBox="1"/>
          <p:nvPr/>
        </p:nvSpPr>
        <p:spPr>
          <a:xfrm>
            <a:off x="3347864" y="2420888"/>
            <a:ext cx="4385816" cy="584775"/>
          </a:xfrm>
          <a:prstGeom prst="rect">
            <a:avLst/>
          </a:prstGeom>
          <a:noFill/>
        </p:spPr>
        <p:txBody>
          <a:bodyPr wrap="square" rtlCol="0">
            <a:spAutoFit/>
          </a:bodyPr>
          <a:lstStyle/>
          <a:p>
            <a:pPr algn="ctr"/>
            <a:r>
              <a:rPr lang="es-ES" sz="3200" dirty="0" smtClean="0"/>
              <a:t>P = </a:t>
            </a:r>
            <a:r>
              <a:rPr lang="es-ES" sz="3200" dirty="0" err="1" smtClean="0"/>
              <a:t>m·g</a:t>
            </a:r>
            <a:r>
              <a:rPr lang="es-ES" sz="3200" dirty="0" smtClean="0"/>
              <a:t> =</a:t>
            </a:r>
            <a:endParaRPr lang="es-ES" sz="3200" baseline="30000" dirty="0" smtClean="0"/>
          </a:p>
        </p:txBody>
      </p:sp>
      <p:sp>
        <p:nvSpPr>
          <p:cNvPr id="9" name="8 CuadroTexto"/>
          <p:cNvSpPr txBox="1"/>
          <p:nvPr/>
        </p:nvSpPr>
        <p:spPr>
          <a:xfrm>
            <a:off x="4539332" y="3068960"/>
            <a:ext cx="4641180" cy="461665"/>
          </a:xfrm>
          <a:prstGeom prst="rect">
            <a:avLst/>
          </a:prstGeom>
          <a:noFill/>
        </p:spPr>
        <p:txBody>
          <a:bodyPr wrap="square" rtlCol="0">
            <a:spAutoFit/>
          </a:bodyPr>
          <a:lstStyle/>
          <a:p>
            <a:pPr algn="ctr"/>
            <a:r>
              <a:rPr lang="es-ES" sz="2400" dirty="0" smtClean="0"/>
              <a:t>= 60 </a:t>
            </a:r>
            <a:r>
              <a:rPr lang="es-ES" sz="2400" dirty="0"/>
              <a:t>kg · 9,8 </a:t>
            </a:r>
            <a:r>
              <a:rPr lang="es-ES" sz="2400" dirty="0" smtClean="0"/>
              <a:t>ms</a:t>
            </a:r>
            <a:r>
              <a:rPr lang="es-ES" sz="2400" baseline="30000" dirty="0" smtClean="0"/>
              <a:t>-2</a:t>
            </a:r>
            <a:r>
              <a:rPr lang="es-ES" sz="2400" dirty="0" smtClean="0"/>
              <a:t> = 588 </a:t>
            </a:r>
            <a:r>
              <a:rPr lang="es-ES" sz="2400" b="1" dirty="0" smtClean="0"/>
              <a:t>N</a:t>
            </a:r>
            <a:endParaRPr lang="es-ES" sz="2400" b="1" baseline="30000" dirty="0" smtClean="0"/>
          </a:p>
        </p:txBody>
      </p:sp>
    </p:spTree>
    <p:extLst>
      <p:ext uri="{BB962C8B-B14F-4D97-AF65-F5344CB8AC3E}">
        <p14:creationId xmlns:p14="http://schemas.microsoft.com/office/powerpoint/2010/main" val="36095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6000"/>
                            </p:stCondLst>
                            <p:childTnLst>
                              <p:par>
                                <p:cTn id="23" presetID="42" presetClass="entr" presetSubtype="0" fill="hold" grpId="0" nodeType="afterEffect">
                                  <p:stCondLst>
                                    <p:cond delay="10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8000"/>
                            </p:stCondLst>
                            <p:childTnLst>
                              <p:par>
                                <p:cTn id="29" presetID="42" presetClass="entr" presetSubtype="0" fill="hold" grpId="0" nodeType="after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8208912" cy="584775"/>
          </a:xfrm>
          <a:prstGeom prst="rect">
            <a:avLst/>
          </a:prstGeom>
          <a:noFill/>
        </p:spPr>
        <p:txBody>
          <a:bodyPr wrap="square" rtlCol="0">
            <a:spAutoFit/>
          </a:bodyPr>
          <a:lstStyle/>
          <a:p>
            <a:r>
              <a:rPr lang="es-ES" sz="3200" dirty="0" smtClean="0"/>
              <a:t>2.1. Ensayo de Dureza al rayado. Escala de Mohs</a:t>
            </a:r>
          </a:p>
        </p:txBody>
      </p:sp>
      <p:sp>
        <p:nvSpPr>
          <p:cNvPr id="38" name="37 CuadroTexto"/>
          <p:cNvSpPr txBox="1"/>
          <p:nvPr/>
        </p:nvSpPr>
        <p:spPr>
          <a:xfrm>
            <a:off x="683568" y="1268760"/>
            <a:ext cx="7992888" cy="830997"/>
          </a:xfrm>
          <a:prstGeom prst="rect">
            <a:avLst/>
          </a:prstGeom>
          <a:noFill/>
        </p:spPr>
        <p:txBody>
          <a:bodyPr wrap="square" rtlCol="0">
            <a:spAutoFit/>
          </a:bodyPr>
          <a:lstStyle/>
          <a:p>
            <a:r>
              <a:rPr lang="es-ES" sz="2400" dirty="0" smtClean="0"/>
              <a:t>Es el proceso más antiguo para medir la dureza al rayado, y está basada los siguientes 10 minerales:</a:t>
            </a:r>
            <a:endParaRPr lang="es-ES" sz="2400" dirty="0"/>
          </a:p>
        </p:txBody>
      </p:sp>
      <p:sp>
        <p:nvSpPr>
          <p:cNvPr id="4" name="3 CuadroTexto"/>
          <p:cNvSpPr txBox="1"/>
          <p:nvPr/>
        </p:nvSpPr>
        <p:spPr>
          <a:xfrm>
            <a:off x="2051720" y="2492896"/>
            <a:ext cx="7992888" cy="3785652"/>
          </a:xfrm>
          <a:prstGeom prst="rect">
            <a:avLst/>
          </a:prstGeom>
          <a:noFill/>
        </p:spPr>
        <p:txBody>
          <a:bodyPr wrap="square" rtlCol="0">
            <a:spAutoFit/>
          </a:bodyPr>
          <a:lstStyle/>
          <a:p>
            <a:pPr marL="457200" indent="-457200">
              <a:buFont typeface="+mj-lt"/>
              <a:buAutoNum type="arabicPeriod"/>
            </a:pPr>
            <a:r>
              <a:rPr lang="es-ES" sz="2400" dirty="0" smtClean="0"/>
              <a:t>Talco</a:t>
            </a:r>
          </a:p>
          <a:p>
            <a:pPr marL="457200" indent="-457200">
              <a:buFont typeface="+mj-lt"/>
              <a:buAutoNum type="arabicPeriod"/>
            </a:pPr>
            <a:r>
              <a:rPr lang="es-ES" sz="2400" dirty="0" smtClean="0"/>
              <a:t>Sal Gema</a:t>
            </a:r>
          </a:p>
          <a:p>
            <a:pPr marL="457200" indent="-457200">
              <a:buFont typeface="+mj-lt"/>
              <a:buAutoNum type="arabicPeriod"/>
            </a:pPr>
            <a:r>
              <a:rPr lang="es-ES" sz="2400" dirty="0" smtClean="0"/>
              <a:t>Calcita</a:t>
            </a:r>
          </a:p>
          <a:p>
            <a:pPr marL="457200" indent="-457200">
              <a:buFont typeface="+mj-lt"/>
              <a:buAutoNum type="arabicPeriod"/>
            </a:pPr>
            <a:r>
              <a:rPr lang="es-ES" sz="2400" dirty="0" smtClean="0"/>
              <a:t>Fluorita</a:t>
            </a:r>
          </a:p>
          <a:p>
            <a:pPr marL="457200" indent="-457200">
              <a:buFont typeface="+mj-lt"/>
              <a:buAutoNum type="arabicPeriod"/>
            </a:pPr>
            <a:r>
              <a:rPr lang="es-ES" sz="2400" dirty="0" smtClean="0"/>
              <a:t>Apatito</a:t>
            </a:r>
          </a:p>
          <a:p>
            <a:pPr marL="457200" indent="-457200">
              <a:buFont typeface="+mj-lt"/>
              <a:buAutoNum type="arabicPeriod"/>
            </a:pPr>
            <a:r>
              <a:rPr lang="es-ES" sz="2400" dirty="0" smtClean="0"/>
              <a:t>Feldespato</a:t>
            </a:r>
          </a:p>
          <a:p>
            <a:pPr marL="457200" indent="-457200">
              <a:buFont typeface="+mj-lt"/>
              <a:buAutoNum type="arabicPeriod"/>
            </a:pPr>
            <a:r>
              <a:rPr lang="es-ES" sz="2400" dirty="0" smtClean="0"/>
              <a:t>Cuarzo</a:t>
            </a:r>
          </a:p>
          <a:p>
            <a:pPr marL="457200" indent="-457200">
              <a:buFont typeface="+mj-lt"/>
              <a:buAutoNum type="arabicPeriod"/>
            </a:pPr>
            <a:r>
              <a:rPr lang="es-ES" sz="2400" dirty="0" smtClean="0"/>
              <a:t>Topacio</a:t>
            </a:r>
          </a:p>
          <a:p>
            <a:pPr marL="457200" indent="-457200">
              <a:buFont typeface="+mj-lt"/>
              <a:buAutoNum type="arabicPeriod"/>
            </a:pPr>
            <a:r>
              <a:rPr lang="es-ES" sz="2400" dirty="0" smtClean="0"/>
              <a:t>Corindón</a:t>
            </a:r>
          </a:p>
          <a:p>
            <a:pPr marL="457200" indent="-457200">
              <a:buFont typeface="+mj-lt"/>
              <a:buAutoNum type="arabicPeriod"/>
            </a:pPr>
            <a:r>
              <a:rPr lang="es-ES" sz="2400" dirty="0" smtClean="0"/>
              <a:t>Diamante</a:t>
            </a:r>
            <a:endParaRPr lang="es-ES" sz="2400" dirty="0"/>
          </a:p>
        </p:txBody>
      </p:sp>
      <p:sp>
        <p:nvSpPr>
          <p:cNvPr id="2" name="1 Flecha abajo"/>
          <p:cNvSpPr/>
          <p:nvPr/>
        </p:nvSpPr>
        <p:spPr>
          <a:xfrm>
            <a:off x="4572000" y="2708920"/>
            <a:ext cx="432048" cy="31683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9937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grpId="0" nodeType="afterEffect">
                                  <p:stCondLst>
                                    <p:cond delay="10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188640"/>
            <a:ext cx="7992888" cy="1077218"/>
          </a:xfrm>
          <a:prstGeom prst="rect">
            <a:avLst/>
          </a:prstGeom>
          <a:noFill/>
        </p:spPr>
        <p:txBody>
          <a:bodyPr wrap="square" rtlCol="0">
            <a:spAutoFit/>
          </a:bodyPr>
          <a:lstStyle/>
          <a:p>
            <a:r>
              <a:rPr lang="es-ES" sz="3200" dirty="0" smtClean="0"/>
              <a:t>2.2. Ensayo de dureza a la penetración. MÉTODO BRINELL</a:t>
            </a:r>
          </a:p>
        </p:txBody>
      </p:sp>
      <p:sp>
        <p:nvSpPr>
          <p:cNvPr id="38" name="37 CuadroTexto"/>
          <p:cNvSpPr txBox="1"/>
          <p:nvPr/>
        </p:nvSpPr>
        <p:spPr>
          <a:xfrm>
            <a:off x="683568" y="1268760"/>
            <a:ext cx="7992888" cy="1569660"/>
          </a:xfrm>
          <a:prstGeom prst="rect">
            <a:avLst/>
          </a:prstGeom>
          <a:noFill/>
        </p:spPr>
        <p:txBody>
          <a:bodyPr wrap="square" rtlCol="0">
            <a:spAutoFit/>
          </a:bodyPr>
          <a:lstStyle/>
          <a:p>
            <a:pPr algn="just"/>
            <a:r>
              <a:rPr lang="es-ES" sz="2400" dirty="0" smtClean="0"/>
              <a:t>El ensayo </a:t>
            </a:r>
            <a:r>
              <a:rPr lang="es-ES" sz="2400" dirty="0" err="1" smtClean="0"/>
              <a:t>Brinell</a:t>
            </a:r>
            <a:r>
              <a:rPr lang="es-ES" sz="2400" dirty="0" smtClean="0"/>
              <a:t> consiste en marcar sobre la superficie de la pieza a examinar una huella permanente mediante un penetrador esférico de acero muy duro. El valor de la dureza es el cociente entre la carga (</a:t>
            </a:r>
            <a:r>
              <a:rPr lang="es-ES" sz="2400" dirty="0" err="1" smtClean="0"/>
              <a:t>kp</a:t>
            </a:r>
            <a:r>
              <a:rPr lang="es-ES" sz="2400" dirty="0" smtClean="0"/>
              <a:t>) y la superficie de la huella (mm</a:t>
            </a:r>
            <a:r>
              <a:rPr lang="es-ES" sz="2400" baseline="30000" dirty="0" smtClean="0"/>
              <a:t>2</a:t>
            </a:r>
            <a:r>
              <a:rPr lang="es-ES" sz="2400" dirty="0" smtClean="0"/>
              <a:t>)</a:t>
            </a:r>
            <a:endParaRPr lang="es-ES" sz="2400"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645023"/>
            <a:ext cx="2921124" cy="281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6 Flecha abajo"/>
          <p:cNvSpPr/>
          <p:nvPr/>
        </p:nvSpPr>
        <p:spPr>
          <a:xfrm>
            <a:off x="2483768" y="2924943"/>
            <a:ext cx="432048"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3244973"/>
            <a:ext cx="1362075"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6298" y="5517232"/>
            <a:ext cx="4813015"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3614" y="2725860"/>
            <a:ext cx="3257550"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0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404664"/>
            <a:ext cx="7992888" cy="1200329"/>
          </a:xfrm>
          <a:prstGeom prst="rect">
            <a:avLst/>
          </a:prstGeom>
          <a:noFill/>
        </p:spPr>
        <p:txBody>
          <a:bodyPr wrap="square" rtlCol="0">
            <a:spAutoFit/>
          </a:bodyPr>
          <a:lstStyle/>
          <a:p>
            <a:r>
              <a:rPr lang="es-ES" sz="2400" dirty="0" smtClean="0"/>
              <a:t>La carga a aplicar depende del material a ensayar (K) y del tamaño de la bola del penetrador (D), cumpliéndose en todo momento:</a:t>
            </a:r>
            <a:endParaRPr lang="es-ES" sz="2400"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1604993"/>
            <a:ext cx="16764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1 Tabla"/>
          <p:cNvGraphicFramePr>
            <a:graphicFrameLocks noGrp="1"/>
          </p:cNvGraphicFramePr>
          <p:nvPr>
            <p:extLst>
              <p:ext uri="{D42A27DB-BD31-4B8C-83A1-F6EECF244321}">
                <p14:modId xmlns:p14="http://schemas.microsoft.com/office/powerpoint/2010/main" val="3376345853"/>
              </p:ext>
            </p:extLst>
          </p:nvPr>
        </p:nvGraphicFramePr>
        <p:xfrm>
          <a:off x="539552" y="2204864"/>
          <a:ext cx="7848873" cy="2123440"/>
        </p:xfrm>
        <a:graphic>
          <a:graphicData uri="http://schemas.openxmlformats.org/drawingml/2006/table">
            <a:tbl>
              <a:tblPr firstRow="1" bandRow="1">
                <a:tableStyleId>{5C22544A-7EE6-4342-B048-85BDC9FD1C3A}</a:tableStyleId>
              </a:tblPr>
              <a:tblGrid>
                <a:gridCol w="3406114"/>
                <a:gridCol w="1184736"/>
                <a:gridCol w="1795978"/>
                <a:gridCol w="1462045"/>
              </a:tblGrid>
              <a:tr h="370840">
                <a:tc>
                  <a:txBody>
                    <a:bodyPr/>
                    <a:lstStyle/>
                    <a:p>
                      <a:pPr algn="ctr"/>
                      <a:r>
                        <a:rPr lang="es-ES" dirty="0" smtClean="0"/>
                        <a:t>Material</a:t>
                      </a:r>
                      <a:endParaRPr lang="es-ES" dirty="0"/>
                    </a:p>
                  </a:txBody>
                  <a:tcPr anchor="ctr"/>
                </a:tc>
                <a:tc>
                  <a:txBody>
                    <a:bodyPr/>
                    <a:lstStyle/>
                    <a:p>
                      <a:pPr algn="ctr"/>
                      <a:r>
                        <a:rPr lang="es-ES" dirty="0" smtClean="0"/>
                        <a:t>K</a:t>
                      </a:r>
                    </a:p>
                    <a:p>
                      <a:pPr algn="ctr"/>
                      <a:r>
                        <a:rPr lang="es-ES" dirty="0" smtClean="0"/>
                        <a:t>(kp·mm</a:t>
                      </a:r>
                      <a:r>
                        <a:rPr lang="es-ES" baseline="30000" dirty="0" smtClean="0"/>
                        <a:t>-2</a:t>
                      </a:r>
                      <a:r>
                        <a:rPr lang="es-ES" dirty="0" smtClean="0"/>
                        <a:t>)</a:t>
                      </a:r>
                      <a:endParaRPr lang="es-ES" dirty="0"/>
                    </a:p>
                  </a:txBody>
                  <a:tcPr anchor="ctr"/>
                </a:tc>
                <a:tc>
                  <a:txBody>
                    <a:bodyPr/>
                    <a:lstStyle/>
                    <a:p>
                      <a:pPr algn="ctr"/>
                      <a:r>
                        <a:rPr lang="es-ES" dirty="0" smtClean="0"/>
                        <a:t>Espesor pieza (mm)</a:t>
                      </a:r>
                      <a:endParaRPr lang="es-ES" dirty="0"/>
                    </a:p>
                  </a:txBody>
                  <a:tcPr anchor="ctr"/>
                </a:tc>
                <a:tc>
                  <a:txBody>
                    <a:bodyPr/>
                    <a:lstStyle/>
                    <a:p>
                      <a:pPr algn="ctr"/>
                      <a:r>
                        <a:rPr lang="es-ES" dirty="0" smtClean="0"/>
                        <a:t>D</a:t>
                      </a:r>
                    </a:p>
                    <a:p>
                      <a:pPr algn="ctr"/>
                      <a:r>
                        <a:rPr lang="es-ES" dirty="0" smtClean="0"/>
                        <a:t>(mm)</a:t>
                      </a:r>
                      <a:endParaRPr lang="es-ES" dirty="0"/>
                    </a:p>
                  </a:txBody>
                  <a:tcPr anchor="ctr"/>
                </a:tc>
              </a:tr>
              <a:tr h="370840">
                <a:tc>
                  <a:txBody>
                    <a:bodyPr/>
                    <a:lstStyle/>
                    <a:p>
                      <a:r>
                        <a:rPr lang="es-ES" dirty="0" smtClean="0"/>
                        <a:t>Materiales férricos</a:t>
                      </a:r>
                      <a:endParaRPr lang="es-ES" dirty="0"/>
                    </a:p>
                  </a:txBody>
                  <a:tcPr/>
                </a:tc>
                <a:tc>
                  <a:txBody>
                    <a:bodyPr/>
                    <a:lstStyle/>
                    <a:p>
                      <a:pPr algn="ctr"/>
                      <a:r>
                        <a:rPr lang="es-ES" dirty="0" smtClean="0"/>
                        <a:t>30</a:t>
                      </a:r>
                      <a:endParaRPr lang="es-ES" dirty="0"/>
                    </a:p>
                  </a:txBody>
                  <a:tcPr/>
                </a:tc>
                <a:tc>
                  <a:txBody>
                    <a:bodyPr/>
                    <a:lstStyle/>
                    <a:p>
                      <a:pPr marL="0" indent="0" algn="ctr">
                        <a:buFont typeface="Wingdings"/>
                        <a:buNone/>
                      </a:pPr>
                      <a:r>
                        <a:rPr lang="es-ES" dirty="0" smtClean="0"/>
                        <a:t>&gt; 6</a:t>
                      </a:r>
                      <a:endParaRPr lang="es-ES" dirty="0"/>
                    </a:p>
                  </a:txBody>
                  <a:tcPr/>
                </a:tc>
                <a:tc>
                  <a:txBody>
                    <a:bodyPr/>
                    <a:lstStyle/>
                    <a:p>
                      <a:r>
                        <a:rPr lang="es-ES" dirty="0" smtClean="0"/>
                        <a:t>1; 2,5;</a:t>
                      </a:r>
                      <a:r>
                        <a:rPr lang="es-ES" baseline="0" dirty="0" smtClean="0"/>
                        <a:t> 5; 10</a:t>
                      </a:r>
                      <a:endParaRPr lang="es-ES" dirty="0"/>
                    </a:p>
                  </a:txBody>
                  <a:tcPr/>
                </a:tc>
              </a:tr>
              <a:tr h="370840">
                <a:tc>
                  <a:txBody>
                    <a:bodyPr/>
                    <a:lstStyle/>
                    <a:p>
                      <a:r>
                        <a:rPr lang="es-ES" dirty="0" smtClean="0"/>
                        <a:t>Aleaciones ligeras</a:t>
                      </a:r>
                      <a:endParaRPr lang="es-ES" dirty="0"/>
                    </a:p>
                  </a:txBody>
                  <a:tcPr/>
                </a:tc>
                <a:tc>
                  <a:txBody>
                    <a:bodyPr/>
                    <a:lstStyle/>
                    <a:p>
                      <a:pPr algn="ctr"/>
                      <a:r>
                        <a:rPr lang="es-ES" dirty="0" smtClean="0"/>
                        <a:t>10</a:t>
                      </a:r>
                      <a:endParaRPr lang="es-ES" dirty="0"/>
                    </a:p>
                  </a:txBody>
                  <a:tcPr/>
                </a:tc>
                <a:tc>
                  <a:txBody>
                    <a:bodyPr/>
                    <a:lstStyle/>
                    <a:p>
                      <a:pPr marL="0" indent="0" algn="ctr">
                        <a:buFont typeface="Wingdings"/>
                        <a:buNone/>
                      </a:pPr>
                      <a:r>
                        <a:rPr lang="es-ES" dirty="0" smtClean="0"/>
                        <a:t>3 - 6</a:t>
                      </a:r>
                      <a:endParaRPr lang="es-ES" dirty="0"/>
                    </a:p>
                  </a:txBody>
                  <a:tcPr/>
                </a:tc>
                <a:tc>
                  <a:txBody>
                    <a:bodyPr/>
                    <a:lstStyle/>
                    <a:p>
                      <a:r>
                        <a:rPr lang="es-ES" dirty="0" smtClean="0"/>
                        <a:t>1; 2,5; 5</a:t>
                      </a:r>
                      <a:endParaRPr lang="es-ES" dirty="0"/>
                    </a:p>
                  </a:txBody>
                  <a:tcPr/>
                </a:tc>
              </a:tr>
              <a:tr h="370840">
                <a:tc>
                  <a:txBody>
                    <a:bodyPr/>
                    <a:lstStyle/>
                    <a:p>
                      <a:r>
                        <a:rPr lang="es-ES" dirty="0" smtClean="0"/>
                        <a:t>Bronce y latón</a:t>
                      </a:r>
                      <a:endParaRPr lang="es-ES" dirty="0"/>
                    </a:p>
                  </a:txBody>
                  <a:tcPr/>
                </a:tc>
                <a:tc>
                  <a:txBody>
                    <a:bodyPr/>
                    <a:lstStyle/>
                    <a:p>
                      <a:pPr algn="ctr"/>
                      <a:r>
                        <a:rPr lang="es-ES" dirty="0" smtClean="0"/>
                        <a:t>5</a:t>
                      </a:r>
                      <a:endParaRPr lang="es-ES" dirty="0"/>
                    </a:p>
                  </a:txBody>
                  <a:tcPr/>
                </a:tc>
                <a:tc>
                  <a:txBody>
                    <a:bodyPr/>
                    <a:lstStyle/>
                    <a:p>
                      <a:pPr marL="0" indent="0" algn="ctr">
                        <a:buFont typeface="Wingdings"/>
                        <a:buNone/>
                      </a:pPr>
                      <a:r>
                        <a:rPr lang="es-ES" dirty="0" smtClean="0"/>
                        <a:t>&lt; 3</a:t>
                      </a:r>
                      <a:endParaRPr lang="es-ES" dirty="0"/>
                    </a:p>
                  </a:txBody>
                  <a:tcPr/>
                </a:tc>
                <a:tc>
                  <a:txBody>
                    <a:bodyPr/>
                    <a:lstStyle/>
                    <a:p>
                      <a:r>
                        <a:rPr lang="es-ES" dirty="0" smtClean="0"/>
                        <a:t>1; 2,5</a:t>
                      </a:r>
                      <a:endParaRPr lang="es-ES" dirty="0"/>
                    </a:p>
                  </a:txBody>
                  <a:tcPr/>
                </a:tc>
              </a:tr>
              <a:tr h="370840">
                <a:tc>
                  <a:txBody>
                    <a:bodyPr/>
                    <a:lstStyle/>
                    <a:p>
                      <a:r>
                        <a:rPr lang="es-ES" dirty="0" smtClean="0"/>
                        <a:t>Metales</a:t>
                      </a:r>
                      <a:r>
                        <a:rPr lang="es-ES" baseline="0" dirty="0" smtClean="0"/>
                        <a:t> blandos (estaño – plomo)</a:t>
                      </a:r>
                      <a:endParaRPr lang="es-ES" dirty="0"/>
                    </a:p>
                  </a:txBody>
                  <a:tcPr/>
                </a:tc>
                <a:tc>
                  <a:txBody>
                    <a:bodyPr/>
                    <a:lstStyle/>
                    <a:p>
                      <a:pPr algn="ctr"/>
                      <a:r>
                        <a:rPr lang="es-ES" dirty="0" smtClean="0"/>
                        <a:t>2,5</a:t>
                      </a:r>
                      <a:endParaRPr lang="es-ES" dirty="0"/>
                    </a:p>
                  </a:txBody>
                  <a:tcPr/>
                </a:tc>
                <a:tc>
                  <a:txBody>
                    <a:bodyPr/>
                    <a:lstStyle/>
                    <a:p>
                      <a:pPr marL="0" indent="0" algn="ctr">
                        <a:buFont typeface="Wingdings"/>
                        <a:buNone/>
                      </a:pPr>
                      <a:r>
                        <a:rPr lang="es-ES" dirty="0" smtClean="0"/>
                        <a:t>&lt; 2</a:t>
                      </a:r>
                      <a:endParaRPr lang="es-ES" dirty="0"/>
                    </a:p>
                  </a:txBody>
                  <a:tcPr/>
                </a:tc>
                <a:tc>
                  <a:txBody>
                    <a:bodyPr/>
                    <a:lstStyle/>
                    <a:p>
                      <a:r>
                        <a:rPr lang="es-ES" dirty="0" smtClean="0"/>
                        <a:t>1</a:t>
                      </a:r>
                      <a:endParaRPr lang="es-ES" dirty="0"/>
                    </a:p>
                  </a:txBody>
                  <a:tcPr/>
                </a:tc>
              </a:tr>
            </a:tbl>
          </a:graphicData>
        </a:graphic>
      </p:graphicFrame>
      <mc:AlternateContent xmlns:mc="http://schemas.openxmlformats.org/markup-compatibility/2006" xmlns:a14="http://schemas.microsoft.com/office/drawing/2010/main">
        <mc:Choice Requires="a14">
          <p:sp>
            <p:nvSpPr>
              <p:cNvPr id="5" name="4 CuadroTexto"/>
              <p:cNvSpPr txBox="1"/>
              <p:nvPr/>
            </p:nvSpPr>
            <p:spPr>
              <a:xfrm>
                <a:off x="683568" y="4892967"/>
                <a:ext cx="7992888" cy="1353512"/>
              </a:xfrm>
              <a:prstGeom prst="rect">
                <a:avLst/>
              </a:prstGeom>
              <a:noFill/>
            </p:spPr>
            <p:txBody>
              <a:bodyPr wrap="square" rtlCol="0">
                <a:spAutoFit/>
              </a:bodyPr>
              <a:lstStyle/>
              <a:p>
                <a:r>
                  <a:rPr lang="es-ES" sz="2400" dirty="0" smtClean="0"/>
                  <a:t>Para que el error del ensayo, por deformación del material, no sea muy grande, debe cumplirse:</a:t>
                </a:r>
              </a:p>
              <a:p>
                <a:r>
                  <a:rPr lang="es-ES" sz="2400" dirty="0"/>
                  <a:t>	</a:t>
                </a:r>
                <a:r>
                  <a:rPr lang="es-ES" sz="2400" dirty="0" smtClean="0"/>
                  <a:t>				</a:t>
                </a:r>
                <a14:m>
                  <m:oMath xmlns:m="http://schemas.openxmlformats.org/officeDocument/2006/math">
                    <m:f>
                      <m:fPr>
                        <m:ctrlPr>
                          <a:rPr lang="es-ES" sz="2400" i="1" smtClean="0">
                            <a:latin typeface="Cambria Math"/>
                          </a:rPr>
                        </m:ctrlPr>
                      </m:fPr>
                      <m:num>
                        <m:r>
                          <a:rPr lang="es-ES" sz="2400" b="0" i="1" smtClean="0">
                            <a:latin typeface="Cambria Math"/>
                          </a:rPr>
                          <m:t>𝐷</m:t>
                        </m:r>
                      </m:num>
                      <m:den>
                        <m:r>
                          <a:rPr lang="es-ES" sz="2400" b="0" i="1" smtClean="0">
                            <a:latin typeface="Cambria Math"/>
                          </a:rPr>
                          <m:t>4</m:t>
                        </m:r>
                      </m:den>
                    </m:f>
                    <m:r>
                      <a:rPr lang="es-ES" sz="2400" b="0" i="1" smtClean="0">
                        <a:latin typeface="Cambria Math"/>
                      </a:rPr>
                      <m:t>&lt;</m:t>
                    </m:r>
                    <m:r>
                      <a:rPr lang="es-ES" sz="2400" b="0" i="1" smtClean="0">
                        <a:latin typeface="Cambria Math"/>
                      </a:rPr>
                      <m:t>𝑑</m:t>
                    </m:r>
                    <m:r>
                      <a:rPr lang="es-ES" sz="2400" b="0" i="1" smtClean="0">
                        <a:latin typeface="Cambria Math"/>
                      </a:rPr>
                      <m:t>&lt;</m:t>
                    </m:r>
                    <m:f>
                      <m:fPr>
                        <m:ctrlPr>
                          <a:rPr lang="es-ES" sz="2400" b="0" i="1" smtClean="0">
                            <a:latin typeface="Cambria Math"/>
                          </a:rPr>
                        </m:ctrlPr>
                      </m:fPr>
                      <m:num>
                        <m:r>
                          <a:rPr lang="es-ES" sz="2400" b="0" i="1" smtClean="0">
                            <a:latin typeface="Cambria Math"/>
                          </a:rPr>
                          <m:t>𝐷</m:t>
                        </m:r>
                      </m:num>
                      <m:den>
                        <m:r>
                          <a:rPr lang="es-ES" sz="2400" b="0" i="1" smtClean="0">
                            <a:latin typeface="Cambria Math"/>
                          </a:rPr>
                          <m:t>2</m:t>
                        </m:r>
                      </m:den>
                    </m:f>
                  </m:oMath>
                </a14:m>
                <a:endParaRPr lang="es-ES" sz="2400" dirty="0"/>
              </a:p>
            </p:txBody>
          </p:sp>
        </mc:Choice>
        <mc:Fallback xmlns="">
          <p:sp>
            <p:nvSpPr>
              <p:cNvPr id="5" name="4 CuadroTexto"/>
              <p:cNvSpPr txBox="1">
                <a:spLocks noRot="1" noChangeAspect="1" noMove="1" noResize="1" noEditPoints="1" noAdjustHandles="1" noChangeArrowheads="1" noChangeShapeType="1" noTextEdit="1"/>
              </p:cNvSpPr>
              <p:nvPr/>
            </p:nvSpPr>
            <p:spPr>
              <a:xfrm>
                <a:off x="683568" y="4892967"/>
                <a:ext cx="7992888" cy="1353512"/>
              </a:xfrm>
              <a:prstGeom prst="rect">
                <a:avLst/>
              </a:prstGeom>
              <a:blipFill rotWithShape="1">
                <a:blip r:embed="rId3"/>
                <a:stretch>
                  <a:fillRect l="-1144" t="-3604" r="-381"/>
                </a:stretch>
              </a:blipFill>
            </p:spPr>
            <p:txBody>
              <a:bodyPr/>
              <a:lstStyle/>
              <a:p>
                <a:r>
                  <a:rPr lang="es-ES">
                    <a:noFill/>
                  </a:rPr>
                  <a:t> </a:t>
                </a:r>
              </a:p>
            </p:txBody>
          </p:sp>
        </mc:Fallback>
      </mc:AlternateContent>
    </p:spTree>
    <p:extLst>
      <p:ext uri="{BB962C8B-B14F-4D97-AF65-F5344CB8AC3E}">
        <p14:creationId xmlns:p14="http://schemas.microsoft.com/office/powerpoint/2010/main" val="403776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404664"/>
            <a:ext cx="7992888" cy="2123658"/>
          </a:xfrm>
          <a:prstGeom prst="rect">
            <a:avLst/>
          </a:prstGeom>
          <a:noFill/>
        </p:spPr>
        <p:txBody>
          <a:bodyPr wrap="square" rtlCol="0">
            <a:spAutoFit/>
          </a:bodyPr>
          <a:lstStyle/>
          <a:p>
            <a:pPr algn="just"/>
            <a:r>
              <a:rPr lang="es-ES" sz="2400" dirty="0" smtClean="0"/>
              <a:t>Las </a:t>
            </a:r>
            <a:r>
              <a:rPr lang="es-ES" sz="2400" b="1" dirty="0" smtClean="0"/>
              <a:t>condiciones normales </a:t>
            </a:r>
            <a:r>
              <a:rPr lang="es-ES" sz="2400" dirty="0" smtClean="0"/>
              <a:t>de ensayo son:</a:t>
            </a:r>
          </a:p>
          <a:p>
            <a:pPr algn="just"/>
            <a:r>
              <a:rPr lang="es-ES" sz="2400" dirty="0"/>
              <a:t>	</a:t>
            </a:r>
            <a:r>
              <a:rPr lang="es-ES" sz="2000" dirty="0" smtClean="0"/>
              <a:t>D = 10 mm</a:t>
            </a:r>
          </a:p>
          <a:p>
            <a:pPr algn="just"/>
            <a:r>
              <a:rPr lang="es-ES" sz="2000" dirty="0"/>
              <a:t>	</a:t>
            </a:r>
            <a:r>
              <a:rPr lang="es-ES" sz="2000" dirty="0" smtClean="0"/>
              <a:t>F = 3000 </a:t>
            </a:r>
            <a:r>
              <a:rPr lang="es-ES" sz="2000" dirty="0" err="1" smtClean="0"/>
              <a:t>kp</a:t>
            </a:r>
            <a:endParaRPr lang="es-ES" sz="2000" dirty="0" smtClean="0"/>
          </a:p>
          <a:p>
            <a:pPr algn="just"/>
            <a:r>
              <a:rPr lang="es-ES" sz="2000" dirty="0"/>
              <a:t>	</a:t>
            </a:r>
            <a:r>
              <a:rPr lang="es-ES" sz="2000" dirty="0" smtClean="0"/>
              <a:t>t = 15 s (tiempo de carga)</a:t>
            </a:r>
          </a:p>
          <a:p>
            <a:pPr algn="just"/>
            <a:r>
              <a:rPr lang="es-ES" sz="2000" dirty="0" smtClean="0"/>
              <a:t>Y la dureza </a:t>
            </a:r>
            <a:r>
              <a:rPr lang="es-ES" sz="2000" dirty="0" err="1" smtClean="0"/>
              <a:t>Brinell</a:t>
            </a:r>
            <a:r>
              <a:rPr lang="es-ES" sz="2000" dirty="0" smtClean="0"/>
              <a:t> se expresa así (por ejemplo, la dureza </a:t>
            </a:r>
            <a:r>
              <a:rPr lang="es-ES" sz="2000" dirty="0" err="1" smtClean="0"/>
              <a:t>Brinell</a:t>
            </a:r>
            <a:r>
              <a:rPr lang="es-ES" sz="2000" dirty="0" smtClean="0"/>
              <a:t> del bronce):</a:t>
            </a:r>
          </a:p>
          <a:p>
            <a:pPr algn="just"/>
            <a:r>
              <a:rPr lang="es-ES" sz="2000" dirty="0"/>
              <a:t>	</a:t>
            </a:r>
            <a:r>
              <a:rPr lang="es-ES" sz="2000" dirty="0" smtClean="0"/>
              <a:t>		</a:t>
            </a:r>
            <a:r>
              <a:rPr lang="es-ES" sz="2400" dirty="0" smtClean="0"/>
              <a:t>86 HB</a:t>
            </a:r>
            <a:endParaRPr lang="es-ES" sz="2000" dirty="0" smtClean="0"/>
          </a:p>
        </p:txBody>
      </p:sp>
      <p:sp>
        <p:nvSpPr>
          <p:cNvPr id="5" name="4 CuadroTexto"/>
          <p:cNvSpPr txBox="1"/>
          <p:nvPr/>
        </p:nvSpPr>
        <p:spPr>
          <a:xfrm>
            <a:off x="683568" y="2723436"/>
            <a:ext cx="7992888" cy="3046988"/>
          </a:xfrm>
          <a:prstGeom prst="rect">
            <a:avLst/>
          </a:prstGeom>
          <a:noFill/>
        </p:spPr>
        <p:txBody>
          <a:bodyPr wrap="square" rtlCol="0">
            <a:spAutoFit/>
          </a:bodyPr>
          <a:lstStyle/>
          <a:p>
            <a:pPr algn="just"/>
            <a:r>
              <a:rPr lang="es-ES" sz="2400" dirty="0" smtClean="0"/>
              <a:t>Si las condiciones varían, debe expresarse en el resultado añadiendo al símbolo de dureza el diámetro de la bola, la carga y el tiempo:</a:t>
            </a:r>
          </a:p>
          <a:p>
            <a:pPr algn="just"/>
            <a:endParaRPr lang="es-ES" sz="2400" dirty="0"/>
          </a:p>
          <a:p>
            <a:pPr algn="just"/>
            <a:r>
              <a:rPr lang="es-ES" sz="2400" dirty="0" smtClean="0"/>
              <a:t>		86 HB 5/750/20</a:t>
            </a:r>
          </a:p>
          <a:p>
            <a:pPr algn="just"/>
            <a:endParaRPr lang="es-ES" sz="2400" dirty="0"/>
          </a:p>
          <a:p>
            <a:pPr algn="just"/>
            <a:r>
              <a:rPr lang="es-ES" sz="2400" dirty="0" smtClean="0"/>
              <a:t>(significaría que se ha penetrado con una bola de 5 mm de diámetro, con una carga de 750 </a:t>
            </a:r>
            <a:r>
              <a:rPr lang="es-ES" sz="2400" dirty="0" err="1" smtClean="0"/>
              <a:t>kp</a:t>
            </a:r>
            <a:r>
              <a:rPr lang="es-ES" sz="2400" dirty="0" smtClean="0"/>
              <a:t> y durante 20 segundos)</a:t>
            </a:r>
            <a:endParaRPr lang="es-ES" sz="2400" dirty="0"/>
          </a:p>
        </p:txBody>
      </p:sp>
    </p:spTree>
    <p:extLst>
      <p:ext uri="{BB962C8B-B14F-4D97-AF65-F5344CB8AC3E}">
        <p14:creationId xmlns:p14="http://schemas.microsoft.com/office/powerpoint/2010/main" val="357103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188640"/>
            <a:ext cx="7992888" cy="1077218"/>
          </a:xfrm>
          <a:prstGeom prst="rect">
            <a:avLst/>
          </a:prstGeom>
          <a:noFill/>
        </p:spPr>
        <p:txBody>
          <a:bodyPr wrap="square" rtlCol="0">
            <a:spAutoFit/>
          </a:bodyPr>
          <a:lstStyle/>
          <a:p>
            <a:r>
              <a:rPr lang="es-ES" sz="3200" dirty="0" smtClean="0"/>
              <a:t>2.3. Ensayo de dureza a la penetración. MÉTODO VICKERS</a:t>
            </a:r>
          </a:p>
        </p:txBody>
      </p:sp>
      <p:sp>
        <p:nvSpPr>
          <p:cNvPr id="38" name="37 CuadroTexto"/>
          <p:cNvSpPr txBox="1"/>
          <p:nvPr/>
        </p:nvSpPr>
        <p:spPr>
          <a:xfrm>
            <a:off x="683568" y="1268760"/>
            <a:ext cx="7992888" cy="1569660"/>
          </a:xfrm>
          <a:prstGeom prst="rect">
            <a:avLst/>
          </a:prstGeom>
          <a:noFill/>
        </p:spPr>
        <p:txBody>
          <a:bodyPr wrap="square" rtlCol="0">
            <a:spAutoFit/>
          </a:bodyPr>
          <a:lstStyle/>
          <a:p>
            <a:pPr algn="just"/>
            <a:r>
              <a:rPr lang="es-ES" sz="2400" dirty="0" smtClean="0"/>
              <a:t>Análogo al ensayo </a:t>
            </a:r>
            <a:r>
              <a:rPr lang="es-ES" sz="2400" dirty="0" err="1" smtClean="0"/>
              <a:t>Brinell</a:t>
            </a:r>
            <a:r>
              <a:rPr lang="es-ES" sz="2400" dirty="0" smtClean="0"/>
              <a:t>, pero ahora el penetrador tiene punta piramidal de base cuadrada y ángulo en el vértice de 136º entre caras. El valor de la dureza sigue siendo el cociente entre la carga (</a:t>
            </a:r>
            <a:r>
              <a:rPr lang="es-ES" sz="2400" dirty="0" err="1" smtClean="0"/>
              <a:t>kp</a:t>
            </a:r>
            <a:r>
              <a:rPr lang="es-ES" sz="2400" dirty="0" smtClean="0"/>
              <a:t>) y la superficie de la huella (mm</a:t>
            </a:r>
            <a:r>
              <a:rPr lang="es-ES" sz="2400" baseline="30000" dirty="0" smtClean="0"/>
              <a:t>2</a:t>
            </a:r>
            <a:r>
              <a:rPr lang="es-ES" sz="2400" dirty="0" smtClean="0"/>
              <a:t>)</a:t>
            </a:r>
            <a:endParaRPr lang="es-ES" sz="2400" dirty="0"/>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3244973"/>
            <a:ext cx="1362075"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2833861"/>
            <a:ext cx="1924722" cy="2683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5661248"/>
            <a:ext cx="3381375"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912" y="3338858"/>
            <a:ext cx="3433008" cy="2831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768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755576" y="980728"/>
            <a:ext cx="7416824" cy="523220"/>
          </a:xfrm>
          <a:prstGeom prst="rect">
            <a:avLst/>
          </a:prstGeom>
          <a:noFill/>
        </p:spPr>
        <p:txBody>
          <a:bodyPr wrap="square" rtlCol="0">
            <a:spAutoFit/>
          </a:bodyPr>
          <a:lstStyle/>
          <a:p>
            <a:r>
              <a:rPr lang="es-ES" sz="2800" dirty="0" smtClean="0">
                <a:latin typeface="Arial" pitchFamily="34" charset="0"/>
                <a:cs typeface="Arial" pitchFamily="34" charset="0"/>
              </a:rPr>
              <a:t>1. PROPIEDADES DE LOS MATERIALES</a:t>
            </a:r>
            <a:endParaRPr lang="es-ES" sz="2800" dirty="0">
              <a:latin typeface="Arial" pitchFamily="34" charset="0"/>
              <a:cs typeface="Arial" pitchFamily="34"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2924944"/>
            <a:ext cx="5334962" cy="3343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10306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404664"/>
            <a:ext cx="7992888" cy="2554545"/>
          </a:xfrm>
          <a:prstGeom prst="rect">
            <a:avLst/>
          </a:prstGeom>
          <a:noFill/>
        </p:spPr>
        <p:txBody>
          <a:bodyPr wrap="square" rtlCol="0">
            <a:spAutoFit/>
          </a:bodyPr>
          <a:lstStyle/>
          <a:p>
            <a:r>
              <a:rPr lang="es-ES" sz="2400" dirty="0" smtClean="0"/>
              <a:t>Y la dureza </a:t>
            </a:r>
            <a:r>
              <a:rPr lang="es-ES" sz="2400" dirty="0" err="1" smtClean="0"/>
              <a:t>Vickers</a:t>
            </a:r>
            <a:r>
              <a:rPr lang="es-ES" sz="2400" dirty="0" smtClean="0"/>
              <a:t> se expresa así:</a:t>
            </a:r>
            <a:endParaRPr lang="es-ES" sz="2000" dirty="0" smtClean="0"/>
          </a:p>
          <a:p>
            <a:r>
              <a:rPr lang="es-ES" sz="2000" dirty="0"/>
              <a:t>	</a:t>
            </a:r>
            <a:r>
              <a:rPr lang="es-ES" sz="2000" dirty="0" smtClean="0"/>
              <a:t>		</a:t>
            </a:r>
            <a:r>
              <a:rPr lang="es-ES" sz="2400" dirty="0" smtClean="0"/>
              <a:t>560 HV</a:t>
            </a:r>
          </a:p>
          <a:p>
            <a:endParaRPr lang="es-ES" sz="2400" dirty="0"/>
          </a:p>
          <a:p>
            <a:r>
              <a:rPr lang="es-ES" sz="2400" dirty="0" smtClean="0"/>
              <a:t>O más exactamente así:</a:t>
            </a:r>
          </a:p>
          <a:p>
            <a:r>
              <a:rPr lang="es-ES" sz="2400" dirty="0"/>
              <a:t>	</a:t>
            </a:r>
            <a:r>
              <a:rPr lang="es-ES" sz="2400" dirty="0" smtClean="0"/>
              <a:t>		560 HV 30 / 15</a:t>
            </a:r>
          </a:p>
          <a:p>
            <a:r>
              <a:rPr lang="es-ES" sz="2000" dirty="0" smtClean="0"/>
              <a:t>(que significa que se ha utilizado una carga de 30 </a:t>
            </a:r>
            <a:r>
              <a:rPr lang="es-ES" sz="2000" dirty="0" err="1" smtClean="0"/>
              <a:t>kp</a:t>
            </a:r>
            <a:r>
              <a:rPr lang="es-ES" sz="2000" dirty="0" smtClean="0"/>
              <a:t> durante 15 segundos)</a:t>
            </a:r>
          </a:p>
          <a:p>
            <a:endParaRPr lang="es-ES" sz="2000" dirty="0" smtClean="0"/>
          </a:p>
        </p:txBody>
      </p:sp>
      <p:sp>
        <p:nvSpPr>
          <p:cNvPr id="5" name="4 CuadroTexto"/>
          <p:cNvSpPr txBox="1"/>
          <p:nvPr/>
        </p:nvSpPr>
        <p:spPr>
          <a:xfrm>
            <a:off x="683568" y="3334340"/>
            <a:ext cx="7992888" cy="3046988"/>
          </a:xfrm>
          <a:prstGeom prst="rect">
            <a:avLst/>
          </a:prstGeom>
          <a:noFill/>
        </p:spPr>
        <p:txBody>
          <a:bodyPr wrap="square" rtlCol="0">
            <a:spAutoFit/>
          </a:bodyPr>
          <a:lstStyle/>
          <a:p>
            <a:r>
              <a:rPr lang="es-ES" sz="2400" dirty="0" smtClean="0"/>
              <a:t>Si las condiciones varían, debe expresarse en el resultado añadiendo al símbolo de dureza el diámetro de la bola, la carga y el tiempo:</a:t>
            </a:r>
          </a:p>
          <a:p>
            <a:endParaRPr lang="es-ES" sz="2400" dirty="0"/>
          </a:p>
          <a:p>
            <a:r>
              <a:rPr lang="es-ES" sz="2400" dirty="0" smtClean="0"/>
              <a:t>		86 HB 5/750/20</a:t>
            </a:r>
          </a:p>
          <a:p>
            <a:endParaRPr lang="es-ES" sz="2400" dirty="0"/>
          </a:p>
          <a:p>
            <a:r>
              <a:rPr lang="es-ES" sz="2400" dirty="0" smtClean="0"/>
              <a:t>(significaría que se ha penetrado con una bola de 5 mm de diámetro, con una carga de 750 </a:t>
            </a:r>
            <a:r>
              <a:rPr lang="es-ES" sz="2400" dirty="0" err="1" smtClean="0"/>
              <a:t>kp</a:t>
            </a:r>
            <a:r>
              <a:rPr lang="es-ES" sz="2400" dirty="0" smtClean="0"/>
              <a:t> y durante 20 segundos)</a:t>
            </a:r>
            <a:endParaRPr lang="es-ES" sz="2400" dirty="0"/>
          </a:p>
        </p:txBody>
      </p:sp>
    </p:spTree>
    <p:extLst>
      <p:ext uri="{BB962C8B-B14F-4D97-AF65-F5344CB8AC3E}">
        <p14:creationId xmlns:p14="http://schemas.microsoft.com/office/powerpoint/2010/main" val="322881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188640"/>
            <a:ext cx="7992888" cy="1077218"/>
          </a:xfrm>
          <a:prstGeom prst="rect">
            <a:avLst/>
          </a:prstGeom>
          <a:noFill/>
        </p:spPr>
        <p:txBody>
          <a:bodyPr wrap="square" rtlCol="0">
            <a:spAutoFit/>
          </a:bodyPr>
          <a:lstStyle/>
          <a:p>
            <a:r>
              <a:rPr lang="es-ES" sz="3200" dirty="0" smtClean="0"/>
              <a:t>2.4. Ensayo de dureza a la penetración. MÉTODO ROCKWELL</a:t>
            </a:r>
          </a:p>
        </p:txBody>
      </p:sp>
      <p:sp>
        <p:nvSpPr>
          <p:cNvPr id="38" name="37 CuadroTexto"/>
          <p:cNvSpPr txBox="1"/>
          <p:nvPr/>
        </p:nvSpPr>
        <p:spPr>
          <a:xfrm>
            <a:off x="683568" y="1268760"/>
            <a:ext cx="7992888" cy="2677656"/>
          </a:xfrm>
          <a:prstGeom prst="rect">
            <a:avLst/>
          </a:prstGeom>
          <a:noFill/>
        </p:spPr>
        <p:txBody>
          <a:bodyPr wrap="square" rtlCol="0">
            <a:spAutoFit/>
          </a:bodyPr>
          <a:lstStyle/>
          <a:p>
            <a:r>
              <a:rPr lang="es-ES" sz="2400" dirty="0" smtClean="0"/>
              <a:t>En este caso la dureza se calcula en función de la profundidad de la huella, no de la superficie.</a:t>
            </a:r>
          </a:p>
          <a:p>
            <a:endParaRPr lang="es-ES" sz="2400" dirty="0"/>
          </a:p>
          <a:p>
            <a:r>
              <a:rPr lang="es-ES" sz="2400" dirty="0" smtClean="0"/>
              <a:t>Para materiales blandos (HB&lt;200) se utiliza una bola (de 1,5875 mm de diámetro), y para materiales duros (HB&gt;200) se utiliza un cono de diamante de 120º en la punta como penetrador.</a:t>
            </a:r>
            <a:endParaRPr lang="es-ES"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946416"/>
            <a:ext cx="1643432" cy="2647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127" y="3673834"/>
            <a:ext cx="3848100"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833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535320"/>
            <a:ext cx="7992888" cy="3416320"/>
          </a:xfrm>
          <a:prstGeom prst="rect">
            <a:avLst/>
          </a:prstGeom>
          <a:noFill/>
        </p:spPr>
        <p:txBody>
          <a:bodyPr wrap="square" rtlCol="0">
            <a:spAutoFit/>
          </a:bodyPr>
          <a:lstStyle/>
          <a:p>
            <a:r>
              <a:rPr lang="es-ES" sz="2400" dirty="0" smtClean="0"/>
              <a:t>Se realiza en 3 fases:</a:t>
            </a:r>
          </a:p>
          <a:p>
            <a:pPr marL="342900" indent="-342900">
              <a:buFont typeface="Arial" pitchFamily="34" charset="0"/>
              <a:buChar char="•"/>
            </a:pPr>
            <a:r>
              <a:rPr lang="es-ES" sz="2400" dirty="0" smtClean="0"/>
              <a:t>Se aplica una carga inicial de 10 </a:t>
            </a:r>
            <a:r>
              <a:rPr lang="es-ES" sz="2400" dirty="0" err="1" smtClean="0"/>
              <a:t>kp</a:t>
            </a:r>
            <a:r>
              <a:rPr lang="es-ES" sz="2400" dirty="0" smtClean="0"/>
              <a:t> para asentar el penetrador.</a:t>
            </a:r>
          </a:p>
          <a:p>
            <a:pPr marL="342900" indent="-342900">
              <a:buFont typeface="Arial" pitchFamily="34" charset="0"/>
              <a:buChar char="•"/>
            </a:pPr>
            <a:r>
              <a:rPr lang="es-ES" sz="2400" dirty="0" smtClean="0"/>
              <a:t>Se aplica una carga adicional que origina la huella.</a:t>
            </a:r>
          </a:p>
          <a:p>
            <a:pPr marL="342900" indent="-342900">
              <a:buFont typeface="Arial" pitchFamily="34" charset="0"/>
              <a:buChar char="•"/>
            </a:pPr>
            <a:r>
              <a:rPr lang="es-ES" sz="2400" dirty="0" smtClean="0"/>
              <a:t>Se retira la carga adicional, y por un comportamiento elástico, el penetrador sufre cierta elevación.</a:t>
            </a:r>
          </a:p>
          <a:p>
            <a:pPr algn="just"/>
            <a:r>
              <a:rPr lang="es-ES" sz="2400" dirty="0" smtClean="0"/>
              <a:t>A la diferencia entre la profundidad del penetrador entre el paso 1 y el paso 3 se le denomina “e”, y se medirá en unidades de 2 </a:t>
            </a:r>
            <a:r>
              <a:rPr lang="el-GR" sz="2400" dirty="0" smtClean="0"/>
              <a:t>μ</a:t>
            </a:r>
            <a:r>
              <a:rPr lang="es-ES" sz="2400" dirty="0" smtClean="0"/>
              <a:t> = 0,002 </a:t>
            </a:r>
            <a:r>
              <a:rPr lang="es-ES" sz="2400" dirty="0" err="1" smtClean="0"/>
              <a:t>mm.</a:t>
            </a:r>
            <a:endParaRPr lang="es-ES" sz="2400"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69" y="4036878"/>
            <a:ext cx="4198723" cy="2459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296" y="4869160"/>
            <a:ext cx="4571999" cy="1261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505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683568" y="535320"/>
            <a:ext cx="7992888" cy="3046988"/>
          </a:xfrm>
          <a:prstGeom prst="rect">
            <a:avLst/>
          </a:prstGeom>
          <a:noFill/>
        </p:spPr>
        <p:txBody>
          <a:bodyPr wrap="square" rtlCol="0">
            <a:spAutoFit/>
          </a:bodyPr>
          <a:lstStyle/>
          <a:p>
            <a:r>
              <a:rPr lang="es-ES" sz="2400" dirty="0" smtClean="0"/>
              <a:t>Se establece que el valor de la dureza Rockwell, en el caso de utilizar un penetrador en forma de cono, es:</a:t>
            </a:r>
          </a:p>
          <a:p>
            <a:endParaRPr lang="es-ES" sz="2400" dirty="0"/>
          </a:p>
          <a:p>
            <a:r>
              <a:rPr lang="es-ES" sz="2400" dirty="0" smtClean="0"/>
              <a:t>			HRC = 100 – e</a:t>
            </a:r>
          </a:p>
          <a:p>
            <a:endParaRPr lang="es-ES" sz="2400" dirty="0"/>
          </a:p>
          <a:p>
            <a:r>
              <a:rPr lang="es-ES" sz="2400" dirty="0" smtClean="0"/>
              <a:t>Y en el caso de utilizar un penetrador de bola, será:</a:t>
            </a:r>
          </a:p>
          <a:p>
            <a:endParaRPr lang="es-ES" sz="2400" dirty="0"/>
          </a:p>
          <a:p>
            <a:r>
              <a:rPr lang="es-ES" sz="2400" dirty="0" smtClean="0"/>
              <a:t>			HRB = 130 - e</a:t>
            </a:r>
          </a:p>
        </p:txBody>
      </p:sp>
    </p:spTree>
    <p:extLst>
      <p:ext uri="{BB962C8B-B14F-4D97-AF65-F5344CB8AC3E}">
        <p14:creationId xmlns:p14="http://schemas.microsoft.com/office/powerpoint/2010/main" val="417610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38" y="204788"/>
            <a:ext cx="7629525" cy="644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9038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188640"/>
            <a:ext cx="7992888" cy="584775"/>
          </a:xfrm>
          <a:prstGeom prst="rect">
            <a:avLst/>
          </a:prstGeom>
          <a:noFill/>
        </p:spPr>
        <p:txBody>
          <a:bodyPr wrap="square" rtlCol="0">
            <a:spAutoFit/>
          </a:bodyPr>
          <a:lstStyle/>
          <a:p>
            <a:r>
              <a:rPr lang="es-ES" sz="3200" dirty="0" smtClean="0"/>
              <a:t>3. ENSAYO DE TRACCIÓN</a:t>
            </a:r>
          </a:p>
        </p:txBody>
      </p:sp>
      <p:sp>
        <p:nvSpPr>
          <p:cNvPr id="38" name="37 CuadroTexto"/>
          <p:cNvSpPr txBox="1"/>
          <p:nvPr/>
        </p:nvSpPr>
        <p:spPr>
          <a:xfrm>
            <a:off x="683568" y="1268760"/>
            <a:ext cx="7992888" cy="830997"/>
          </a:xfrm>
          <a:prstGeom prst="rect">
            <a:avLst/>
          </a:prstGeom>
          <a:noFill/>
        </p:spPr>
        <p:txBody>
          <a:bodyPr wrap="square" rtlCol="0">
            <a:spAutoFit/>
          </a:bodyPr>
          <a:lstStyle/>
          <a:p>
            <a:r>
              <a:rPr lang="es-ES" sz="2400" dirty="0" smtClean="0"/>
              <a:t>Recordemos los </a:t>
            </a:r>
          </a:p>
          <a:p>
            <a:r>
              <a:rPr lang="es-ES" sz="2400" dirty="0" smtClean="0"/>
              <a:t>tipos de esfuerzo:</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291505"/>
            <a:ext cx="4724400" cy="50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003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683568" y="535320"/>
            <a:ext cx="7992888" cy="2677656"/>
          </a:xfrm>
          <a:prstGeom prst="rect">
            <a:avLst/>
          </a:prstGeom>
          <a:noFill/>
        </p:spPr>
        <p:txBody>
          <a:bodyPr wrap="square" rtlCol="0">
            <a:spAutoFit/>
          </a:bodyPr>
          <a:lstStyle/>
          <a:p>
            <a:pPr algn="just"/>
            <a:r>
              <a:rPr lang="es-ES" sz="2400" dirty="0" smtClean="0"/>
              <a:t>El </a:t>
            </a:r>
            <a:r>
              <a:rPr lang="es-ES" sz="2400" b="1" dirty="0" smtClean="0"/>
              <a:t>ensayo de tracción</a:t>
            </a:r>
            <a:r>
              <a:rPr lang="es-ES" sz="2400" dirty="0" smtClean="0"/>
              <a:t> se </a:t>
            </a:r>
            <a:r>
              <a:rPr lang="es-ES" sz="2400" dirty="0"/>
              <a:t>utiliza para evaluar la resistencia de los metales y aleaciones. Se trata de hacer que la muestra de metal, en forma de probeta, rompa en un periodo de tiempo relativamente corto a una velocidad constante (la rotura deberá producirse en el tercio central de la probeta). El ensayo se realiza en la máquina universal de ensayo, que es una máquina hidráulica que deforma la probeta poco a poco.</a:t>
            </a:r>
            <a:endParaRPr lang="es-ES" sz="2400" dirty="0" smtClean="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0012" y="3227006"/>
            <a:ext cx="3810000"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46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1 CuadroTexto"/>
              <p:cNvSpPr txBox="1"/>
              <p:nvPr/>
            </p:nvSpPr>
            <p:spPr>
              <a:xfrm>
                <a:off x="683568" y="535320"/>
                <a:ext cx="7992888" cy="2947345"/>
              </a:xfrm>
              <a:prstGeom prst="rect">
                <a:avLst/>
              </a:prstGeom>
              <a:noFill/>
            </p:spPr>
            <p:txBody>
              <a:bodyPr wrap="square" rtlCol="0">
                <a:spAutoFit/>
              </a:bodyPr>
              <a:lstStyle/>
              <a:p>
                <a:r>
                  <a:rPr lang="es-ES" sz="2400" dirty="0" smtClean="0"/>
                  <a:t>La probeta normal española debe cumplir la relación:</a:t>
                </a:r>
              </a:p>
              <a:p>
                <a:r>
                  <a:rPr lang="es-ES" sz="2400" dirty="0" smtClean="0"/>
                  <a:t>			</a:t>
                </a:r>
                <a14:m>
                  <m:oMath xmlns:m="http://schemas.openxmlformats.org/officeDocument/2006/math">
                    <m:f>
                      <m:fPr>
                        <m:ctrlPr>
                          <a:rPr lang="es-ES" sz="2400" b="0" i="1" smtClean="0">
                            <a:latin typeface="Cambria Math"/>
                          </a:rPr>
                        </m:ctrlPr>
                      </m:fPr>
                      <m:num>
                        <m:sSup>
                          <m:sSupPr>
                            <m:ctrlPr>
                              <a:rPr lang="es-ES" sz="2400" b="0" i="1" smtClean="0">
                                <a:latin typeface="Cambria Math"/>
                              </a:rPr>
                            </m:ctrlPr>
                          </m:sSupPr>
                          <m:e>
                            <m:sSub>
                              <m:sSubPr>
                                <m:ctrlPr>
                                  <a:rPr lang="es-ES" sz="2400" i="1">
                                    <a:latin typeface="Cambria Math"/>
                                  </a:rPr>
                                </m:ctrlPr>
                              </m:sSubPr>
                              <m:e>
                                <m:r>
                                  <a:rPr lang="es-ES" sz="2400" i="1">
                                    <a:latin typeface="Cambria Math"/>
                                  </a:rPr>
                                  <m:t>𝑙</m:t>
                                </m:r>
                              </m:e>
                              <m:sub>
                                <m:r>
                                  <a:rPr lang="es-ES" sz="2400" i="1">
                                    <a:latin typeface="Cambria Math"/>
                                  </a:rPr>
                                  <m:t>0</m:t>
                                </m:r>
                              </m:sub>
                            </m:sSub>
                          </m:e>
                          <m:sup>
                            <m:r>
                              <a:rPr lang="es-ES" sz="2400" b="0" i="1" smtClean="0">
                                <a:latin typeface="Cambria Math"/>
                              </a:rPr>
                              <m:t>2</m:t>
                            </m:r>
                          </m:sup>
                        </m:sSup>
                      </m:num>
                      <m:den>
                        <m:sSub>
                          <m:sSubPr>
                            <m:ctrlPr>
                              <a:rPr lang="es-ES" sz="2400" b="0" i="1" smtClean="0">
                                <a:latin typeface="Cambria Math"/>
                              </a:rPr>
                            </m:ctrlPr>
                          </m:sSubPr>
                          <m:e>
                            <m:r>
                              <a:rPr lang="es-ES" sz="2400" b="0" i="1" smtClean="0">
                                <a:latin typeface="Cambria Math"/>
                              </a:rPr>
                              <m:t>𝑆</m:t>
                            </m:r>
                          </m:e>
                          <m:sub>
                            <m:r>
                              <a:rPr lang="es-ES" sz="2400" b="0" i="1" smtClean="0">
                                <a:latin typeface="Cambria Math"/>
                              </a:rPr>
                              <m:t>0</m:t>
                            </m:r>
                          </m:sub>
                        </m:sSub>
                      </m:den>
                    </m:f>
                    <m:r>
                      <a:rPr lang="es-ES" sz="2400" b="0" i="1" smtClean="0">
                        <a:latin typeface="Cambria Math"/>
                      </a:rPr>
                      <m:t>=66,67</m:t>
                    </m:r>
                  </m:oMath>
                </a14:m>
                <a:endParaRPr lang="es-ES" sz="2400" dirty="0"/>
              </a:p>
              <a:p>
                <a:endParaRPr lang="es-ES" sz="2400" dirty="0" smtClean="0"/>
              </a:p>
              <a:p>
                <a:r>
                  <a:rPr lang="es-ES" sz="2400" dirty="0" smtClean="0"/>
                  <a:t>Así</a:t>
                </a:r>
                <a:r>
                  <a:rPr lang="es-ES" sz="2400" dirty="0"/>
                  <a:t>, las dimensiones más utilizadas son</a:t>
                </a:r>
                <a:r>
                  <a:rPr lang="es-ES" sz="2400" dirty="0" smtClean="0"/>
                  <a:t>:</a:t>
                </a:r>
              </a:p>
              <a:p>
                <a:r>
                  <a:rPr lang="es-ES" sz="2400" dirty="0"/>
                  <a:t>	</a:t>
                </a:r>
                <a:r>
                  <a:rPr lang="es-ES" sz="2400" dirty="0" smtClean="0"/>
                  <a:t>		</a:t>
                </a:r>
                <a14:m>
                  <m:oMath xmlns:m="http://schemas.openxmlformats.org/officeDocument/2006/math">
                    <m:sSub>
                      <m:sSubPr>
                        <m:ctrlPr>
                          <a:rPr lang="es-ES" sz="2400" i="1" smtClean="0">
                            <a:latin typeface="Cambria Math"/>
                          </a:rPr>
                        </m:ctrlPr>
                      </m:sSubPr>
                      <m:e>
                        <m:r>
                          <a:rPr lang="es-ES" sz="2400" b="0" i="1" smtClean="0">
                            <a:latin typeface="Cambria Math"/>
                          </a:rPr>
                          <m:t>𝑙</m:t>
                        </m:r>
                      </m:e>
                      <m:sub>
                        <m:r>
                          <a:rPr lang="es-ES" sz="2400" b="0" i="1" smtClean="0">
                            <a:latin typeface="Cambria Math"/>
                          </a:rPr>
                          <m:t>0</m:t>
                        </m:r>
                      </m:sub>
                    </m:sSub>
                    <m:r>
                      <a:rPr lang="es-ES" sz="2400" b="0" i="1" smtClean="0">
                        <a:latin typeface="Cambria Math"/>
                      </a:rPr>
                      <m:t>=100 </m:t>
                    </m:r>
                    <m:r>
                      <a:rPr lang="es-ES" sz="2400" b="0" i="1" smtClean="0">
                        <a:latin typeface="Cambria Math"/>
                      </a:rPr>
                      <m:t>𝑚𝑚</m:t>
                    </m:r>
                  </m:oMath>
                </a14:m>
                <a:endParaRPr lang="es-ES" sz="2400" b="0" dirty="0" smtClean="0"/>
              </a:p>
              <a:p>
                <a:r>
                  <a:rPr lang="es-ES" sz="2400" dirty="0" smtClean="0"/>
                  <a:t>			</a:t>
                </a:r>
                <a14:m>
                  <m:oMath xmlns:m="http://schemas.openxmlformats.org/officeDocument/2006/math">
                    <m:sSub>
                      <m:sSubPr>
                        <m:ctrlPr>
                          <a:rPr lang="es-ES" sz="2400" i="1" smtClean="0">
                            <a:latin typeface="Cambria Math"/>
                          </a:rPr>
                        </m:ctrlPr>
                      </m:sSubPr>
                      <m:e>
                        <m:r>
                          <a:rPr lang="es-ES" sz="2400" b="0" i="1" smtClean="0">
                            <a:latin typeface="Cambria Math"/>
                          </a:rPr>
                          <m:t>𝑆</m:t>
                        </m:r>
                      </m:e>
                      <m:sub>
                        <m:r>
                          <a:rPr lang="es-ES" sz="2400" b="0" i="1" smtClean="0">
                            <a:latin typeface="Cambria Math"/>
                          </a:rPr>
                          <m:t>0</m:t>
                        </m:r>
                      </m:sub>
                    </m:sSub>
                    <m:r>
                      <a:rPr lang="es-ES" sz="2400" b="0" i="1" smtClean="0">
                        <a:latin typeface="Cambria Math"/>
                      </a:rPr>
                      <m:t>=150 </m:t>
                    </m:r>
                    <m:sSup>
                      <m:sSupPr>
                        <m:ctrlPr>
                          <a:rPr lang="es-ES" sz="2400" b="0" i="1" smtClean="0">
                            <a:latin typeface="Cambria Math"/>
                          </a:rPr>
                        </m:ctrlPr>
                      </m:sSupPr>
                      <m:e>
                        <m:r>
                          <a:rPr lang="es-ES" sz="2400" b="0" i="1" smtClean="0">
                            <a:latin typeface="Cambria Math"/>
                          </a:rPr>
                          <m:t>𝑚𝑚</m:t>
                        </m:r>
                      </m:e>
                      <m:sup>
                        <m:r>
                          <a:rPr lang="es-ES" sz="2400" b="0" i="1" smtClean="0">
                            <a:latin typeface="Cambria Math"/>
                          </a:rPr>
                          <m:t>2</m:t>
                        </m:r>
                      </m:sup>
                    </m:sSup>
                  </m:oMath>
                </a14:m>
                <a:endParaRPr lang="es-ES" sz="2400" b="0" dirty="0" smtClean="0"/>
              </a:p>
              <a:p>
                <a:r>
                  <a:rPr lang="es-ES" sz="2400" dirty="0" smtClean="0"/>
                  <a:t>			D = 13,8 mm</a:t>
                </a:r>
                <a:endParaRPr lang="es-ES" sz="2400" dirty="0"/>
              </a:p>
            </p:txBody>
          </p:sp>
        </mc:Choice>
        <mc:Fallback xmlns="">
          <p:sp>
            <p:nvSpPr>
              <p:cNvPr id="2" name="1 CuadroTexto"/>
              <p:cNvSpPr txBox="1">
                <a:spLocks noRot="1" noChangeAspect="1" noMove="1" noResize="1" noEditPoints="1" noAdjustHandles="1" noChangeArrowheads="1" noChangeShapeType="1" noTextEdit="1"/>
              </p:cNvSpPr>
              <p:nvPr/>
            </p:nvSpPr>
            <p:spPr>
              <a:xfrm>
                <a:off x="683568" y="535320"/>
                <a:ext cx="7992888" cy="2947345"/>
              </a:xfrm>
              <a:prstGeom prst="rect">
                <a:avLst/>
              </a:prstGeom>
              <a:blipFill rotWithShape="1">
                <a:blip r:embed="rId2"/>
                <a:stretch>
                  <a:fillRect l="-1144" t="-1656" b="-3934"/>
                </a:stretch>
              </a:blipFill>
            </p:spPr>
            <p:txBody>
              <a:bodyPr/>
              <a:lstStyle/>
              <a:p>
                <a:r>
                  <a:rPr lang="es-ES">
                    <a:noFill/>
                  </a:rPr>
                  <a:t> </a:t>
                </a:r>
              </a:p>
            </p:txBody>
          </p:sp>
        </mc:Fallback>
      </mc:AlternateContent>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100" y="4164640"/>
            <a:ext cx="52578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387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23528" y="404664"/>
            <a:ext cx="8496944" cy="707886"/>
          </a:xfrm>
          <a:prstGeom prst="rect">
            <a:avLst/>
          </a:prstGeom>
          <a:noFill/>
        </p:spPr>
        <p:txBody>
          <a:bodyPr wrap="square" rtlCol="0">
            <a:spAutoFit/>
          </a:bodyPr>
          <a:lstStyle/>
          <a:p>
            <a:r>
              <a:rPr lang="es-ES" sz="2000" dirty="0"/>
              <a:t>Analizando en todo momento la fuerza aplicada y la deformación, con la ayuda de un extensómetro, se obtienen los llamados diagramas </a:t>
            </a:r>
            <a:r>
              <a:rPr lang="es-ES" sz="2000" dirty="0" smtClean="0"/>
              <a:t>esfuerzo-deformación</a:t>
            </a:r>
            <a:r>
              <a:rPr lang="es-ES" sz="2000" dirty="0"/>
              <a:t>:</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268760"/>
            <a:ext cx="4218957" cy="3130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CuadroTexto"/>
          <p:cNvSpPr txBox="1"/>
          <p:nvPr/>
        </p:nvSpPr>
        <p:spPr>
          <a:xfrm>
            <a:off x="4830517" y="4077072"/>
            <a:ext cx="504056" cy="461665"/>
          </a:xfrm>
          <a:prstGeom prst="rect">
            <a:avLst/>
          </a:prstGeom>
          <a:noFill/>
        </p:spPr>
        <p:txBody>
          <a:bodyPr wrap="square" rtlCol="0">
            <a:spAutoFit/>
          </a:bodyPr>
          <a:lstStyle/>
          <a:p>
            <a:r>
              <a:rPr lang="el-GR" sz="2400" dirty="0" smtClean="0"/>
              <a:t>ε</a:t>
            </a:r>
            <a:endParaRPr lang="es-ES" sz="2400"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4725144"/>
            <a:ext cx="734377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6 CuadroTexto"/>
          <p:cNvSpPr txBox="1"/>
          <p:nvPr/>
        </p:nvSpPr>
        <p:spPr>
          <a:xfrm>
            <a:off x="323528" y="5673442"/>
            <a:ext cx="8496944" cy="1015663"/>
          </a:xfrm>
          <a:prstGeom prst="rect">
            <a:avLst/>
          </a:prstGeom>
          <a:noFill/>
        </p:spPr>
        <p:txBody>
          <a:bodyPr wrap="square" rtlCol="0">
            <a:spAutoFit/>
          </a:bodyPr>
          <a:lstStyle/>
          <a:p>
            <a:r>
              <a:rPr lang="es-ES" sz="2000" dirty="0" smtClean="0"/>
              <a:t>Por la dificultad de ir midiendo la sección instantánea de la probeta en cada momento, se trabajará con el esfuerzo calculado con la sección inicial (esfuerzo usual, pero en adelante “esfuerzo” a secas).</a:t>
            </a:r>
            <a:endParaRPr lang="es-ES" sz="2000" dirty="0"/>
          </a:p>
        </p:txBody>
      </p:sp>
    </p:spTree>
    <p:extLst>
      <p:ext uri="{BB962C8B-B14F-4D97-AF65-F5344CB8AC3E}">
        <p14:creationId xmlns:p14="http://schemas.microsoft.com/office/powerpoint/2010/main" val="141978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16157"/>
            <a:ext cx="5832648" cy="651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01190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1200329"/>
          </a:xfrm>
          <a:prstGeom prst="rect">
            <a:avLst/>
          </a:prstGeom>
          <a:noFill/>
        </p:spPr>
        <p:txBody>
          <a:bodyPr wrap="square" rtlCol="0">
            <a:spAutoFit/>
          </a:bodyPr>
          <a:lstStyle/>
          <a:p>
            <a:r>
              <a:rPr lang="es-ES" sz="2400" dirty="0" smtClean="0"/>
              <a:t>Las </a:t>
            </a:r>
            <a:r>
              <a:rPr lang="es-ES" sz="2400" b="1" dirty="0" smtClean="0"/>
              <a:t>propiedades</a:t>
            </a:r>
            <a:r>
              <a:rPr lang="es-ES" sz="2400" dirty="0" smtClean="0"/>
              <a:t> de un material o grupo de materiales son el conjunto de </a:t>
            </a:r>
            <a:r>
              <a:rPr lang="es-ES" sz="2400" b="1" dirty="0" smtClean="0"/>
              <a:t>características</a:t>
            </a:r>
            <a:r>
              <a:rPr lang="es-ES" sz="2400" dirty="0" smtClean="0"/>
              <a:t> diferentes que ponen de manifiesto </a:t>
            </a:r>
            <a:r>
              <a:rPr lang="es-ES" sz="2400" b="1" dirty="0" smtClean="0"/>
              <a:t>cualidades</a:t>
            </a:r>
            <a:r>
              <a:rPr lang="es-ES" sz="2400" dirty="0" smtClean="0"/>
              <a:t> de éstos.</a:t>
            </a:r>
            <a:endParaRPr lang="es-ES" sz="2400" dirty="0"/>
          </a:p>
        </p:txBody>
      </p:sp>
      <p:sp>
        <p:nvSpPr>
          <p:cNvPr id="8" name="7 CuadroTexto"/>
          <p:cNvSpPr txBox="1"/>
          <p:nvPr/>
        </p:nvSpPr>
        <p:spPr>
          <a:xfrm>
            <a:off x="2123728" y="2420888"/>
            <a:ext cx="4968552" cy="461665"/>
          </a:xfrm>
          <a:prstGeom prst="rect">
            <a:avLst/>
          </a:prstGeom>
          <a:noFill/>
        </p:spPr>
        <p:txBody>
          <a:bodyPr wrap="square" rtlCol="0">
            <a:spAutoFit/>
          </a:bodyPr>
          <a:lstStyle/>
          <a:p>
            <a:pPr algn="just"/>
            <a:r>
              <a:rPr lang="es-ES" sz="2400" b="1" dirty="0" smtClean="0"/>
              <a:t>PROPIEDADES DE LOS MATERIALES</a:t>
            </a:r>
            <a:endParaRPr lang="es-ES" sz="2400" dirty="0"/>
          </a:p>
        </p:txBody>
      </p:sp>
      <p:sp>
        <p:nvSpPr>
          <p:cNvPr id="9" name="8 CuadroTexto"/>
          <p:cNvSpPr txBox="1"/>
          <p:nvPr/>
        </p:nvSpPr>
        <p:spPr>
          <a:xfrm>
            <a:off x="-580079" y="3506888"/>
            <a:ext cx="3312368" cy="461665"/>
          </a:xfrm>
          <a:prstGeom prst="rect">
            <a:avLst/>
          </a:prstGeom>
          <a:noFill/>
        </p:spPr>
        <p:txBody>
          <a:bodyPr wrap="square" rtlCol="0">
            <a:spAutoFit/>
          </a:bodyPr>
          <a:lstStyle/>
          <a:p>
            <a:pPr algn="ctr"/>
            <a:r>
              <a:rPr lang="es-ES" sz="2400" b="1" dirty="0" smtClean="0"/>
              <a:t>MECÁNICAS</a:t>
            </a:r>
            <a:endParaRPr lang="es-ES" sz="2400" dirty="0"/>
          </a:p>
        </p:txBody>
      </p:sp>
      <p:sp>
        <p:nvSpPr>
          <p:cNvPr id="11" name="10 CuadroTexto"/>
          <p:cNvSpPr txBox="1"/>
          <p:nvPr/>
        </p:nvSpPr>
        <p:spPr>
          <a:xfrm>
            <a:off x="1619672" y="3506888"/>
            <a:ext cx="3312368" cy="461665"/>
          </a:xfrm>
          <a:prstGeom prst="rect">
            <a:avLst/>
          </a:prstGeom>
          <a:noFill/>
        </p:spPr>
        <p:txBody>
          <a:bodyPr wrap="square" rtlCol="0">
            <a:spAutoFit/>
          </a:bodyPr>
          <a:lstStyle/>
          <a:p>
            <a:pPr algn="ctr"/>
            <a:r>
              <a:rPr lang="es-ES" sz="2400" b="1" dirty="0" smtClean="0"/>
              <a:t>FÍSICAS</a:t>
            </a:r>
            <a:endParaRPr lang="es-ES" sz="2400" dirty="0"/>
          </a:p>
        </p:txBody>
      </p:sp>
      <p:sp>
        <p:nvSpPr>
          <p:cNvPr id="12" name="11 CuadroTexto"/>
          <p:cNvSpPr txBox="1"/>
          <p:nvPr/>
        </p:nvSpPr>
        <p:spPr>
          <a:xfrm>
            <a:off x="3707904" y="3478832"/>
            <a:ext cx="3312368" cy="461665"/>
          </a:xfrm>
          <a:prstGeom prst="rect">
            <a:avLst/>
          </a:prstGeom>
          <a:noFill/>
        </p:spPr>
        <p:txBody>
          <a:bodyPr wrap="square" rtlCol="0">
            <a:spAutoFit/>
          </a:bodyPr>
          <a:lstStyle/>
          <a:p>
            <a:pPr algn="ctr"/>
            <a:r>
              <a:rPr lang="es-ES" sz="2400" b="1" dirty="0" smtClean="0"/>
              <a:t>QUÍMICAS</a:t>
            </a:r>
            <a:endParaRPr lang="es-ES" sz="2400" dirty="0"/>
          </a:p>
        </p:txBody>
      </p:sp>
      <p:sp>
        <p:nvSpPr>
          <p:cNvPr id="13" name="12 CuadroTexto"/>
          <p:cNvSpPr txBox="1"/>
          <p:nvPr/>
        </p:nvSpPr>
        <p:spPr>
          <a:xfrm>
            <a:off x="6150709" y="3460721"/>
            <a:ext cx="2884199" cy="461665"/>
          </a:xfrm>
          <a:prstGeom prst="rect">
            <a:avLst/>
          </a:prstGeom>
          <a:noFill/>
        </p:spPr>
        <p:txBody>
          <a:bodyPr wrap="square" rtlCol="0">
            <a:spAutoFit/>
          </a:bodyPr>
          <a:lstStyle/>
          <a:p>
            <a:pPr algn="ctr"/>
            <a:r>
              <a:rPr lang="es-ES" sz="2400" b="1" dirty="0" smtClean="0"/>
              <a:t>TECNOLÓGICAS</a:t>
            </a:r>
            <a:endParaRPr lang="es-ES" sz="2400" dirty="0"/>
          </a:p>
        </p:txBody>
      </p:sp>
      <p:cxnSp>
        <p:nvCxnSpPr>
          <p:cNvPr id="14" name="13 Conector recto de flecha"/>
          <p:cNvCxnSpPr/>
          <p:nvPr/>
        </p:nvCxnSpPr>
        <p:spPr>
          <a:xfrm flipH="1">
            <a:off x="737820" y="2831192"/>
            <a:ext cx="3186108" cy="629529"/>
          </a:xfrm>
          <a:prstGeom prst="straightConnector1">
            <a:avLst/>
          </a:prstGeom>
          <a:ln w="571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14 Conector recto de flecha"/>
          <p:cNvCxnSpPr>
            <a:endCxn id="11" idx="0"/>
          </p:cNvCxnSpPr>
          <p:nvPr/>
        </p:nvCxnSpPr>
        <p:spPr>
          <a:xfrm flipH="1">
            <a:off x="3275856" y="2831192"/>
            <a:ext cx="792088" cy="67569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p:nvPr/>
        </p:nvCxnSpPr>
        <p:spPr>
          <a:xfrm>
            <a:off x="5076056" y="2831192"/>
            <a:ext cx="2686986" cy="599400"/>
          </a:xfrm>
          <a:prstGeom prst="straightConnector1">
            <a:avLst/>
          </a:prstGeom>
          <a:ln w="571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16 Conector recto de flecha"/>
          <p:cNvCxnSpPr>
            <a:endCxn id="12" idx="0"/>
          </p:cNvCxnSpPr>
          <p:nvPr/>
        </p:nvCxnSpPr>
        <p:spPr>
          <a:xfrm>
            <a:off x="4788024" y="2831192"/>
            <a:ext cx="576064" cy="64764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56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1000"/>
                                        <p:tgtEl>
                                          <p:spTgt spid="17"/>
                                        </p:tgtEl>
                                      </p:cBhvr>
                                    </p:animEffect>
                                    <p:anim calcmode="lin" valueType="num">
                                      <p:cBhvr>
                                        <p:cTn id="47" dur="1000" fill="hold"/>
                                        <p:tgtEl>
                                          <p:spTgt spid="17"/>
                                        </p:tgtEl>
                                        <p:attrNameLst>
                                          <p:attrName>ppt_x</p:attrName>
                                        </p:attrNameLst>
                                      </p:cBhvr>
                                      <p:tavLst>
                                        <p:tav tm="0">
                                          <p:val>
                                            <p:strVal val="#ppt_x"/>
                                          </p:val>
                                        </p:tav>
                                        <p:tav tm="100000">
                                          <p:val>
                                            <p:strVal val="#ppt_x"/>
                                          </p:val>
                                        </p:tav>
                                      </p:tavLst>
                                    </p:anim>
                                    <p:anim calcmode="lin" valueType="num">
                                      <p:cBhvr>
                                        <p:cTn id="48" dur="1000" fill="hold"/>
                                        <p:tgtEl>
                                          <p:spTgt spid="17"/>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42" presetClass="entr" presetSubtype="0"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anim calcmode="lin" valueType="num">
                                      <p:cBhvr>
                                        <p:cTn id="53" dur="1000" fill="hold"/>
                                        <p:tgtEl>
                                          <p:spTgt spid="12"/>
                                        </p:tgtEl>
                                        <p:attrNameLst>
                                          <p:attrName>ppt_x</p:attrName>
                                        </p:attrNameLst>
                                      </p:cBhvr>
                                      <p:tavLst>
                                        <p:tav tm="0">
                                          <p:val>
                                            <p:strVal val="#ppt_x"/>
                                          </p:val>
                                        </p:tav>
                                        <p:tav tm="100000">
                                          <p:val>
                                            <p:strVal val="#ppt_x"/>
                                          </p:val>
                                        </p:tav>
                                      </p:tavLst>
                                    </p:anim>
                                    <p:anim calcmode="lin" valueType="num">
                                      <p:cBhvr>
                                        <p:cTn id="5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anim calcmode="lin" valueType="num">
                                      <p:cBhvr>
                                        <p:cTn id="60" dur="1000" fill="hold"/>
                                        <p:tgtEl>
                                          <p:spTgt spid="16"/>
                                        </p:tgtEl>
                                        <p:attrNameLst>
                                          <p:attrName>ppt_x</p:attrName>
                                        </p:attrNameLst>
                                      </p:cBhvr>
                                      <p:tavLst>
                                        <p:tav tm="0">
                                          <p:val>
                                            <p:strVal val="#ppt_x"/>
                                          </p:val>
                                        </p:tav>
                                        <p:tav tm="100000">
                                          <p:val>
                                            <p:strVal val="#ppt_x"/>
                                          </p:val>
                                        </p:tav>
                                      </p:tavLst>
                                    </p:anim>
                                    <p:anim calcmode="lin" valueType="num">
                                      <p:cBhvr>
                                        <p:cTn id="61" dur="1000" fill="hold"/>
                                        <p:tgtEl>
                                          <p:spTgt spid="16"/>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42"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00"/>
                                        <p:tgtEl>
                                          <p:spTgt spid="13"/>
                                        </p:tgtEl>
                                      </p:cBhvr>
                                    </p:animEffect>
                                    <p:anim calcmode="lin" valueType="num">
                                      <p:cBhvr>
                                        <p:cTn id="66" dur="1000" fill="hold"/>
                                        <p:tgtEl>
                                          <p:spTgt spid="13"/>
                                        </p:tgtEl>
                                        <p:attrNameLst>
                                          <p:attrName>ppt_x</p:attrName>
                                        </p:attrNameLst>
                                      </p:cBhvr>
                                      <p:tavLst>
                                        <p:tav tm="0">
                                          <p:val>
                                            <p:strVal val="#ppt_x"/>
                                          </p:val>
                                        </p:tav>
                                        <p:tav tm="100000">
                                          <p:val>
                                            <p:strVal val="#ppt_x"/>
                                          </p:val>
                                        </p:tav>
                                      </p:tavLst>
                                    </p:anim>
                                    <p:anim calcmode="lin" valueType="num">
                                      <p:cBhvr>
                                        <p:cTn id="6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9" grpId="0"/>
      <p:bldP spid="11" grpId="0"/>
      <p:bldP spid="12"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1 CuadroTexto"/>
              <p:cNvSpPr txBox="1"/>
              <p:nvPr/>
            </p:nvSpPr>
            <p:spPr>
              <a:xfrm>
                <a:off x="683568" y="535320"/>
                <a:ext cx="7992888" cy="1692771"/>
              </a:xfrm>
              <a:prstGeom prst="rect">
                <a:avLst/>
              </a:prstGeom>
              <a:noFill/>
            </p:spPr>
            <p:txBody>
              <a:bodyPr wrap="square" rtlCol="0">
                <a:spAutoFit/>
              </a:bodyPr>
              <a:lstStyle/>
              <a:p>
                <a:pPr algn="just"/>
                <a:r>
                  <a:rPr lang="es-ES" sz="2400" b="1" dirty="0" smtClean="0">
                    <a:solidFill>
                      <a:srgbClr val="0070C0"/>
                    </a:solidFill>
                  </a:rPr>
                  <a:t>Zona Proporcional</a:t>
                </a:r>
                <a:r>
                  <a:rPr lang="es-ES" sz="2400" dirty="0" smtClean="0"/>
                  <a:t>: En esta zona, el esfuerzo es proporcional a la elongación. Dicha constante de proporcionalidad es el módulo de Young (E):</a:t>
                </a:r>
              </a:p>
              <a:p>
                <a:pPr algn="just"/>
                <a:r>
                  <a:rPr lang="es-ES" sz="2400" dirty="0" smtClean="0"/>
                  <a:t>	</a:t>
                </a:r>
                <a:r>
                  <a:rPr lang="es-ES" sz="2400" dirty="0"/>
                  <a:t>	</a:t>
                </a:r>
                <a:r>
                  <a:rPr lang="es-ES" sz="2400" dirty="0" smtClean="0"/>
                  <a:t>		</a:t>
                </a:r>
                <a14:m>
                  <m:oMath xmlns:m="http://schemas.openxmlformats.org/officeDocument/2006/math">
                    <m:r>
                      <a:rPr lang="es-ES" sz="3200" i="1" smtClean="0">
                        <a:latin typeface="Cambria Math"/>
                        <a:ea typeface="Cambria Math"/>
                      </a:rPr>
                      <m:t>𝜎</m:t>
                    </m:r>
                    <m:r>
                      <a:rPr lang="es-ES" sz="3200" b="0" i="1" smtClean="0">
                        <a:latin typeface="Cambria Math"/>
                        <a:ea typeface="Cambria Math"/>
                      </a:rPr>
                      <m:t>=</m:t>
                    </m:r>
                    <m:r>
                      <a:rPr lang="es-ES" sz="3200" b="0" i="1" smtClean="0">
                        <a:latin typeface="Cambria Math"/>
                        <a:ea typeface="Cambria Math"/>
                      </a:rPr>
                      <m:t>𝐸</m:t>
                    </m:r>
                    <m:r>
                      <a:rPr lang="es-ES" sz="3200" b="0" i="1" smtClean="0">
                        <a:latin typeface="Cambria Math"/>
                        <a:ea typeface="Cambria Math"/>
                      </a:rPr>
                      <m:t>·</m:t>
                    </m:r>
                    <m:r>
                      <a:rPr lang="es-ES" sz="3200" b="0" i="1" smtClean="0">
                        <a:latin typeface="Cambria Math"/>
                        <a:ea typeface="Cambria Math"/>
                      </a:rPr>
                      <m:t>𝜀</m:t>
                    </m:r>
                  </m:oMath>
                </a14:m>
                <a:endParaRPr lang="es-ES" sz="3200" dirty="0" smtClean="0"/>
              </a:p>
            </p:txBody>
          </p:sp>
        </mc:Choice>
        <mc:Fallback>
          <p:sp>
            <p:nvSpPr>
              <p:cNvPr id="2" name="1 CuadroTexto"/>
              <p:cNvSpPr txBox="1">
                <a:spLocks noRot="1" noChangeAspect="1" noMove="1" noResize="1" noEditPoints="1" noAdjustHandles="1" noChangeArrowheads="1" noChangeShapeType="1" noTextEdit="1"/>
              </p:cNvSpPr>
              <p:nvPr/>
            </p:nvSpPr>
            <p:spPr>
              <a:xfrm>
                <a:off x="683568" y="535320"/>
                <a:ext cx="7992888" cy="1692771"/>
              </a:xfrm>
              <a:prstGeom prst="rect">
                <a:avLst/>
              </a:prstGeom>
              <a:blipFill rotWithShape="1">
                <a:blip r:embed="rId2"/>
                <a:stretch>
                  <a:fillRect l="-1144" t="-2878" r="-1220"/>
                </a:stretch>
              </a:blipFill>
            </p:spPr>
            <p:txBody>
              <a:bodyPr/>
              <a:lstStyle/>
              <a:p>
                <a:r>
                  <a:rPr lang="es-ES">
                    <a:noFill/>
                  </a:rPr>
                  <a:t> </a:t>
                </a:r>
              </a:p>
            </p:txBody>
          </p:sp>
        </mc:Fallback>
      </mc:AlternateContent>
      <p:sp>
        <p:nvSpPr>
          <p:cNvPr id="3" name="2 CuadroTexto"/>
          <p:cNvSpPr txBox="1"/>
          <p:nvPr/>
        </p:nvSpPr>
        <p:spPr>
          <a:xfrm>
            <a:off x="683568" y="2348880"/>
            <a:ext cx="7992888" cy="1569660"/>
          </a:xfrm>
          <a:prstGeom prst="rect">
            <a:avLst/>
          </a:prstGeom>
          <a:noFill/>
        </p:spPr>
        <p:txBody>
          <a:bodyPr wrap="square" rtlCol="0">
            <a:spAutoFit/>
          </a:bodyPr>
          <a:lstStyle/>
          <a:p>
            <a:pPr algn="just"/>
            <a:r>
              <a:rPr lang="es-ES" sz="2400" b="1" dirty="0" smtClean="0">
                <a:solidFill>
                  <a:schemeClr val="accent3">
                    <a:lumMod val="75000"/>
                  </a:schemeClr>
                </a:solidFill>
              </a:rPr>
              <a:t>Zona Elástica</a:t>
            </a:r>
            <a:r>
              <a:rPr lang="es-ES" sz="2400" dirty="0" smtClean="0"/>
              <a:t>: En toda esta zona, si cesara el esfuerzo, la probeta recuperaría su longitud inicial. A partir del </a:t>
            </a:r>
            <a:r>
              <a:rPr lang="es-ES" sz="2400" b="1" dirty="0" smtClean="0"/>
              <a:t>límite elástico</a:t>
            </a:r>
            <a:r>
              <a:rPr lang="es-ES" sz="2400" dirty="0" smtClean="0"/>
              <a:t> (</a:t>
            </a:r>
            <a:r>
              <a:rPr lang="el-GR" sz="2400" dirty="0" smtClean="0"/>
              <a:t>σ</a:t>
            </a:r>
            <a:r>
              <a:rPr lang="es-ES" sz="2400" baseline="-25000" dirty="0" smtClean="0"/>
              <a:t>E</a:t>
            </a:r>
            <a:r>
              <a:rPr lang="es-ES" sz="2400" dirty="0" smtClean="0"/>
              <a:t>), el material deja de ser elástico para tener un comportamiento plástico.</a:t>
            </a:r>
          </a:p>
        </p:txBody>
      </p:sp>
      <p:sp>
        <p:nvSpPr>
          <p:cNvPr id="4" name="3 CuadroTexto"/>
          <p:cNvSpPr txBox="1"/>
          <p:nvPr/>
        </p:nvSpPr>
        <p:spPr>
          <a:xfrm>
            <a:off x="683568" y="4221088"/>
            <a:ext cx="7992888" cy="1938992"/>
          </a:xfrm>
          <a:prstGeom prst="rect">
            <a:avLst/>
          </a:prstGeom>
          <a:noFill/>
        </p:spPr>
        <p:txBody>
          <a:bodyPr wrap="square" rtlCol="0">
            <a:spAutoFit/>
          </a:bodyPr>
          <a:lstStyle/>
          <a:p>
            <a:pPr algn="just"/>
            <a:r>
              <a:rPr lang="es-ES" sz="2400" b="1" dirty="0" smtClean="0">
                <a:solidFill>
                  <a:srgbClr val="FFC000"/>
                </a:solidFill>
              </a:rPr>
              <a:t>Zona Plástica </a:t>
            </a:r>
            <a:r>
              <a:rPr lang="es-ES" sz="2400" dirty="0" smtClean="0">
                <a:sym typeface="Wingdings" pitchFamily="2" charset="2"/>
              </a:rPr>
              <a:t>(o zona límite de rotura):</a:t>
            </a:r>
            <a:r>
              <a:rPr lang="es-ES" sz="2400" dirty="0" smtClean="0"/>
              <a:t> En toda esta zona, si cesara el esfuerzo, la probeta quedaría permanentemente deformada. Está limitada por el </a:t>
            </a:r>
            <a:r>
              <a:rPr lang="es-ES" sz="2400" b="1" dirty="0" smtClean="0"/>
              <a:t>límite de rotura</a:t>
            </a:r>
            <a:r>
              <a:rPr lang="es-ES" sz="2400" dirty="0" smtClean="0"/>
              <a:t> (</a:t>
            </a:r>
            <a:r>
              <a:rPr lang="el-GR" sz="2400" dirty="0" smtClean="0"/>
              <a:t>σ</a:t>
            </a:r>
            <a:r>
              <a:rPr lang="es-ES" sz="2400" baseline="-25000" dirty="0" smtClean="0"/>
              <a:t>R</a:t>
            </a:r>
            <a:r>
              <a:rPr lang="es-ES" sz="2400" dirty="0" smtClean="0"/>
              <a:t>), y a partir de este punto, el material se considera roto (aunque no se produzca la división de la pieza).</a:t>
            </a:r>
          </a:p>
        </p:txBody>
      </p:sp>
    </p:spTree>
    <p:extLst>
      <p:ext uri="{BB962C8B-B14F-4D97-AF65-F5344CB8AC3E}">
        <p14:creationId xmlns:p14="http://schemas.microsoft.com/office/powerpoint/2010/main" val="52725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grpId="0" nodeType="afterEffect">
                                  <p:stCondLst>
                                    <p:cond delay="10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683568" y="535320"/>
            <a:ext cx="7992888" cy="830997"/>
          </a:xfrm>
          <a:prstGeom prst="rect">
            <a:avLst/>
          </a:prstGeom>
          <a:noFill/>
        </p:spPr>
        <p:txBody>
          <a:bodyPr wrap="square" rtlCol="0">
            <a:spAutoFit/>
          </a:bodyPr>
          <a:lstStyle/>
          <a:p>
            <a:r>
              <a:rPr lang="es-ES" sz="2400" b="1" dirty="0" smtClean="0">
                <a:solidFill>
                  <a:srgbClr val="FF0000"/>
                </a:solidFill>
              </a:rPr>
              <a:t>Zona de Estricción</a:t>
            </a:r>
            <a:r>
              <a:rPr lang="es-ES" sz="2400" b="1" dirty="0" smtClean="0">
                <a:solidFill>
                  <a:srgbClr val="0070C0"/>
                </a:solidFill>
              </a:rPr>
              <a:t> </a:t>
            </a:r>
            <a:r>
              <a:rPr lang="es-ES" sz="2400" dirty="0" smtClean="0"/>
              <a:t>(o zona de rotura): El material sigue alargándose hasta que se produce la rotura física total.</a:t>
            </a:r>
            <a:endParaRPr lang="es-ES" sz="3200" dirty="0" smtClean="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72816"/>
            <a:ext cx="8568952"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238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683568" y="535320"/>
            <a:ext cx="7992888" cy="1569660"/>
          </a:xfrm>
          <a:prstGeom prst="rect">
            <a:avLst/>
          </a:prstGeom>
          <a:noFill/>
        </p:spPr>
        <p:txBody>
          <a:bodyPr wrap="square" rtlCol="0">
            <a:spAutoFit/>
          </a:bodyPr>
          <a:lstStyle/>
          <a:p>
            <a:pPr algn="just"/>
            <a:r>
              <a:rPr lang="es-ES" sz="2400" dirty="0" smtClean="0"/>
              <a:t>Algunos materiales, como el acero, presentan una zona de fluencia por encima del límite elástico, (a partir del límite de </a:t>
            </a:r>
            <a:r>
              <a:rPr lang="es-ES" sz="2400" dirty="0"/>
              <a:t>fluencia (</a:t>
            </a:r>
            <a:r>
              <a:rPr lang="el-GR" sz="2400" dirty="0" smtClean="0"/>
              <a:t>σ</a:t>
            </a:r>
            <a:r>
              <a:rPr lang="es-ES" sz="2400" baseline="-25000" dirty="0" smtClean="0"/>
              <a:t>F</a:t>
            </a:r>
            <a:r>
              <a:rPr lang="es-ES" sz="2400" dirty="0" smtClean="0"/>
              <a:t>))donde se produce un alargamiento muy rápido sin que varíe la tensión aplicada.</a:t>
            </a:r>
            <a:endParaRPr lang="es-ES" sz="3200" dirty="0" smtClean="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519861"/>
            <a:ext cx="4248472" cy="3360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912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188640"/>
            <a:ext cx="7992888" cy="584775"/>
          </a:xfrm>
          <a:prstGeom prst="rect">
            <a:avLst/>
          </a:prstGeom>
          <a:noFill/>
        </p:spPr>
        <p:txBody>
          <a:bodyPr wrap="square" rtlCol="0">
            <a:spAutoFit/>
          </a:bodyPr>
          <a:lstStyle/>
          <a:p>
            <a:r>
              <a:rPr lang="es-ES" sz="3200" dirty="0" smtClean="0"/>
              <a:t>4. Ensayo de </a:t>
            </a:r>
            <a:r>
              <a:rPr lang="es-ES" sz="3200" dirty="0" err="1" smtClean="0"/>
              <a:t>Resiliencia</a:t>
            </a:r>
            <a:r>
              <a:rPr lang="es-ES" sz="3200" dirty="0" smtClean="0"/>
              <a:t>. PÉNDULO CHARPY</a:t>
            </a:r>
          </a:p>
        </p:txBody>
      </p:sp>
      <p:sp>
        <p:nvSpPr>
          <p:cNvPr id="38" name="37 CuadroTexto"/>
          <p:cNvSpPr txBox="1"/>
          <p:nvPr/>
        </p:nvSpPr>
        <p:spPr>
          <a:xfrm>
            <a:off x="683568" y="1268760"/>
            <a:ext cx="7992888" cy="1569660"/>
          </a:xfrm>
          <a:prstGeom prst="rect">
            <a:avLst/>
          </a:prstGeom>
          <a:noFill/>
        </p:spPr>
        <p:txBody>
          <a:bodyPr wrap="square" rtlCol="0">
            <a:spAutoFit/>
          </a:bodyPr>
          <a:lstStyle/>
          <a:p>
            <a:pPr algn="just"/>
            <a:r>
              <a:rPr lang="es-ES" sz="2400" dirty="0" smtClean="0"/>
              <a:t>Permite determinar la energía absorbida en la rotura de una probeta normalizada (con una entalla de 2 mm en forma de U o en forma de V), producida por el golpe seco del péndulo en su caída.</a:t>
            </a:r>
            <a:endParaRPr lang="es-ES" sz="2400"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2636912"/>
            <a:ext cx="3619500"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3645024"/>
            <a:ext cx="2546205" cy="1562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940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78" y="2060848"/>
            <a:ext cx="9005252" cy="2403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611560" y="483930"/>
            <a:ext cx="7992888" cy="1200329"/>
          </a:xfrm>
          <a:prstGeom prst="rect">
            <a:avLst/>
          </a:prstGeom>
          <a:noFill/>
        </p:spPr>
        <p:txBody>
          <a:bodyPr wrap="square" rtlCol="0">
            <a:spAutoFit/>
          </a:bodyPr>
          <a:lstStyle/>
          <a:p>
            <a:pPr algn="just"/>
            <a:r>
              <a:rPr lang="es-ES" sz="2400" dirty="0" smtClean="0"/>
              <a:t>La </a:t>
            </a:r>
            <a:r>
              <a:rPr lang="es-ES" sz="2400" dirty="0" err="1" smtClean="0"/>
              <a:t>resiliencia</a:t>
            </a:r>
            <a:r>
              <a:rPr lang="es-ES" sz="2400" dirty="0" smtClean="0"/>
              <a:t> (</a:t>
            </a:r>
            <a:r>
              <a:rPr lang="el-GR" sz="2400" dirty="0" smtClean="0"/>
              <a:t>ρ</a:t>
            </a:r>
            <a:r>
              <a:rPr lang="es-ES" sz="2400" dirty="0" smtClean="0"/>
              <a:t>) se calcula dividiendo la energía absorbida por el material entre la sección de la probeta en su parte entallada (por donde rompe), y en el S.I. tendrá unidades de J/m</a:t>
            </a:r>
            <a:r>
              <a:rPr lang="es-ES" sz="2400" baseline="30000" dirty="0" smtClean="0"/>
              <a:t>2</a:t>
            </a:r>
            <a:r>
              <a:rPr lang="es-ES" sz="2400" dirty="0" smtClean="0"/>
              <a:t>.</a:t>
            </a:r>
            <a:endParaRPr lang="es-ES" sz="2400" baseline="30000" dirty="0"/>
          </a:p>
        </p:txBody>
      </p:sp>
    </p:spTree>
    <p:extLst>
      <p:ext uri="{BB962C8B-B14F-4D97-AF65-F5344CB8AC3E}">
        <p14:creationId xmlns:p14="http://schemas.microsoft.com/office/powerpoint/2010/main" val="187470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CuadroTexto"/>
          <p:cNvSpPr txBox="1"/>
          <p:nvPr/>
        </p:nvSpPr>
        <p:spPr>
          <a:xfrm>
            <a:off x="683568" y="476672"/>
            <a:ext cx="7992888" cy="1692771"/>
          </a:xfrm>
          <a:prstGeom prst="rect">
            <a:avLst/>
          </a:prstGeom>
          <a:noFill/>
        </p:spPr>
        <p:txBody>
          <a:bodyPr wrap="square" rtlCol="0">
            <a:spAutoFit/>
          </a:bodyPr>
          <a:lstStyle/>
          <a:p>
            <a:r>
              <a:rPr lang="es-ES" sz="3200" dirty="0" smtClean="0"/>
              <a:t>1.1. PROPIEDADES MECÁNICAS</a:t>
            </a:r>
          </a:p>
          <a:p>
            <a:endParaRPr lang="es-ES" sz="2400" dirty="0"/>
          </a:p>
          <a:p>
            <a:pPr algn="just"/>
            <a:r>
              <a:rPr lang="es-ES" sz="2400" dirty="0" smtClean="0"/>
              <a:t>Resistencia que ofrecen los materiales al ser sometidos a determinados esfuerzos exteriores.</a:t>
            </a:r>
            <a:endParaRPr lang="es-ES" sz="2400" dirty="0"/>
          </a:p>
        </p:txBody>
      </p:sp>
      <p:sp>
        <p:nvSpPr>
          <p:cNvPr id="38" name="37 CuadroTexto"/>
          <p:cNvSpPr txBox="1"/>
          <p:nvPr/>
        </p:nvSpPr>
        <p:spPr>
          <a:xfrm>
            <a:off x="683568" y="2435404"/>
            <a:ext cx="7992888" cy="3416320"/>
          </a:xfrm>
          <a:prstGeom prst="rect">
            <a:avLst/>
          </a:prstGeom>
          <a:noFill/>
        </p:spPr>
        <p:txBody>
          <a:bodyPr wrap="square" rtlCol="0">
            <a:spAutoFit/>
          </a:bodyPr>
          <a:lstStyle/>
          <a:p>
            <a:pPr algn="just"/>
            <a:r>
              <a:rPr lang="es-ES" sz="2400" b="1" dirty="0" smtClean="0"/>
              <a:t>COHESIÓN</a:t>
            </a:r>
            <a:r>
              <a:rPr lang="es-ES" sz="2400" dirty="0" smtClean="0"/>
              <a:t>: Los átomos de un material se atraen entre sí. La fuerza que origina este fenómeno se llama cohesión.</a:t>
            </a:r>
          </a:p>
          <a:p>
            <a:pPr algn="just"/>
            <a:endParaRPr lang="es-ES" sz="2400" dirty="0"/>
          </a:p>
          <a:p>
            <a:pPr algn="just"/>
            <a:r>
              <a:rPr lang="es-ES" sz="2400" b="1" dirty="0" smtClean="0"/>
              <a:t>ELASTICIDAD</a:t>
            </a:r>
            <a:r>
              <a:rPr lang="es-ES" sz="2400" dirty="0" smtClean="0"/>
              <a:t>: Es la capacidad que presentan ciertos materiales de deformarse por la acción de fuerzas exteriores y recobrar su forma primitiva al cesar éstas.</a:t>
            </a:r>
          </a:p>
          <a:p>
            <a:pPr algn="just"/>
            <a:endParaRPr lang="es-ES" sz="2400" dirty="0"/>
          </a:p>
          <a:p>
            <a:pPr algn="just"/>
            <a:r>
              <a:rPr lang="es-ES" sz="2400" b="1" dirty="0" smtClean="0"/>
              <a:t>PLASTICIDAD</a:t>
            </a:r>
            <a:r>
              <a:rPr lang="es-ES" sz="2400" dirty="0" smtClean="0"/>
              <a:t>: Es la capacidad que tienen los materiales para adquirir deformaciones permanentes sin llegar la rotura.</a:t>
            </a:r>
            <a:endParaRPr lang="es-ES" sz="2400" dirty="0"/>
          </a:p>
        </p:txBody>
      </p:sp>
    </p:spTree>
    <p:extLst>
      <p:ext uri="{BB962C8B-B14F-4D97-AF65-F5344CB8AC3E}">
        <p14:creationId xmlns:p14="http://schemas.microsoft.com/office/powerpoint/2010/main" val="311779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124744"/>
            <a:ext cx="7815773" cy="4153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2563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444728"/>
            <a:ext cx="7992888" cy="6001643"/>
          </a:xfrm>
          <a:prstGeom prst="rect">
            <a:avLst/>
          </a:prstGeom>
          <a:noFill/>
        </p:spPr>
        <p:txBody>
          <a:bodyPr wrap="square" rtlCol="0">
            <a:spAutoFit/>
          </a:bodyPr>
          <a:lstStyle/>
          <a:p>
            <a:r>
              <a:rPr lang="es-ES" sz="2400" b="1" dirty="0" smtClean="0"/>
              <a:t>DUREZA</a:t>
            </a:r>
            <a:r>
              <a:rPr lang="es-ES" sz="2400" dirty="0" smtClean="0"/>
              <a:t>: Es la resistencia que oponen los cuerpos a dejarse rayar o penetrar por otros. Es directamente proporcional a la cohesión del material.</a:t>
            </a:r>
          </a:p>
          <a:p>
            <a:endParaRPr lang="es-ES" sz="2400" dirty="0" smtClean="0"/>
          </a:p>
          <a:p>
            <a:endParaRPr lang="es-ES" sz="2400" dirty="0"/>
          </a:p>
          <a:p>
            <a:endParaRPr lang="es-ES" sz="2400" dirty="0" smtClean="0"/>
          </a:p>
          <a:p>
            <a:endParaRPr lang="es-ES" sz="2400" dirty="0"/>
          </a:p>
          <a:p>
            <a:endParaRPr lang="es-ES" sz="2400" dirty="0" smtClean="0"/>
          </a:p>
          <a:p>
            <a:endParaRPr lang="es-ES" sz="2400" dirty="0"/>
          </a:p>
          <a:p>
            <a:endParaRPr lang="es-ES" sz="2400" dirty="0" smtClean="0"/>
          </a:p>
          <a:p>
            <a:endParaRPr lang="es-ES" sz="2400" dirty="0"/>
          </a:p>
          <a:p>
            <a:endParaRPr lang="es-ES" sz="2400" dirty="0"/>
          </a:p>
          <a:p>
            <a:r>
              <a:rPr lang="es-ES" sz="2400" b="1" dirty="0" smtClean="0"/>
              <a:t>RESISTENCIA A LA ROTURA</a:t>
            </a:r>
            <a:r>
              <a:rPr lang="es-ES" sz="2400" dirty="0" smtClean="0"/>
              <a:t>: Es el resultado de un ensayo, y se define como: “la carga (peso) por unidad de sección (superficie de la rotura) que es necesario aplicar a un material para producir su rotura.</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1268760"/>
            <a:ext cx="3882181" cy="3481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656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444728"/>
            <a:ext cx="7992888" cy="2677656"/>
          </a:xfrm>
          <a:prstGeom prst="rect">
            <a:avLst/>
          </a:prstGeom>
          <a:noFill/>
        </p:spPr>
        <p:txBody>
          <a:bodyPr wrap="square" rtlCol="0">
            <a:spAutoFit/>
          </a:bodyPr>
          <a:lstStyle/>
          <a:p>
            <a:r>
              <a:rPr lang="es-ES" sz="2400" b="1" dirty="0" smtClean="0"/>
              <a:t>TENACIDAD</a:t>
            </a:r>
            <a:r>
              <a:rPr lang="es-ES" sz="2400" dirty="0" smtClean="0"/>
              <a:t>: Capacidad de soportar, sin deformarse ni romperse, la acción de fuerzas exteriores “lentas”.</a:t>
            </a:r>
          </a:p>
          <a:p>
            <a:endParaRPr lang="es-ES" sz="2400" dirty="0"/>
          </a:p>
          <a:p>
            <a:r>
              <a:rPr lang="es-ES" sz="2400" b="1" dirty="0" smtClean="0"/>
              <a:t>RESILIENCIA</a:t>
            </a:r>
            <a:r>
              <a:rPr lang="es-ES" sz="2400" dirty="0" smtClean="0"/>
              <a:t>: Es el resultado de un ensayo, que consiste en romper una probeta (barra) del material de un esfuerzo instantáneo y de un solo golpe. Se define como la energía absorbida por unidad de sección.</a:t>
            </a:r>
            <a:endParaRPr lang="es-ES" sz="24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3645024"/>
            <a:ext cx="3373609" cy="263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645023"/>
            <a:ext cx="3491855" cy="301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971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37 CuadroTexto"/>
          <p:cNvSpPr txBox="1"/>
          <p:nvPr/>
        </p:nvSpPr>
        <p:spPr>
          <a:xfrm>
            <a:off x="683568" y="444728"/>
            <a:ext cx="7992888" cy="3046988"/>
          </a:xfrm>
          <a:prstGeom prst="rect">
            <a:avLst/>
          </a:prstGeom>
          <a:noFill/>
        </p:spPr>
        <p:txBody>
          <a:bodyPr wrap="square" rtlCol="0">
            <a:spAutoFit/>
          </a:bodyPr>
          <a:lstStyle/>
          <a:p>
            <a:r>
              <a:rPr lang="es-ES" sz="2400" b="1" dirty="0" smtClean="0"/>
              <a:t>FRAGILIDAD</a:t>
            </a:r>
            <a:r>
              <a:rPr lang="es-ES" sz="2400" dirty="0" smtClean="0"/>
              <a:t>: Se dice que un material es frágil cuando rompe fácilmente cuando rompe fácilmente por la acción de un choque.</a:t>
            </a:r>
          </a:p>
          <a:p>
            <a:endParaRPr lang="es-ES" sz="2400" dirty="0"/>
          </a:p>
          <a:p>
            <a:r>
              <a:rPr lang="es-ES" sz="2400" b="1" dirty="0" smtClean="0"/>
              <a:t>FATIGA</a:t>
            </a:r>
            <a:r>
              <a:rPr lang="es-ES" sz="2400" dirty="0" smtClean="0"/>
              <a:t>: Incapacidad de soportar esfuerzos variables y repetitivos con una determinada frecuencia sin deformarse o romperse, pese a no sobrepasar dichos esfuerzos en ningún momento el límite elástico.</a:t>
            </a:r>
            <a:endParaRPr lang="es-ES" sz="24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3574290"/>
            <a:ext cx="2980618" cy="2954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8336" y="3531180"/>
            <a:ext cx="3250082" cy="271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433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8763</TotalTime>
  <Words>2243</Words>
  <Application>Microsoft Office PowerPoint</Application>
  <PresentationFormat>Presentación en pantalla (4:3)</PresentationFormat>
  <Paragraphs>321</Paragraphs>
  <Slides>44</Slides>
  <Notes>0</Notes>
  <HiddenSlides>0</HiddenSlides>
  <MMClips>0</MMClips>
  <ScaleCrop>false</ScaleCrop>
  <HeadingPairs>
    <vt:vector size="4" baseType="variant">
      <vt:variant>
        <vt:lpstr>Tema</vt:lpstr>
      </vt:variant>
      <vt:variant>
        <vt:i4>1</vt:i4>
      </vt:variant>
      <vt:variant>
        <vt:lpstr>Títulos de diapositiva</vt:lpstr>
      </vt:variant>
      <vt:variant>
        <vt:i4>44</vt:i4>
      </vt:variant>
    </vt:vector>
  </HeadingPairs>
  <TitlesOfParts>
    <vt:vector size="45"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 Gallardo Garcia</dc:creator>
  <cp:lastModifiedBy>Daniel Gallardo Garcia</cp:lastModifiedBy>
  <cp:revision>82</cp:revision>
  <dcterms:created xsi:type="dcterms:W3CDTF">2018-09-18T19:43:12Z</dcterms:created>
  <dcterms:modified xsi:type="dcterms:W3CDTF">2020-11-02T23:09:13Z</dcterms:modified>
</cp:coreProperties>
</file>